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415" r:id="rId3"/>
    <p:sldId id="416" r:id="rId4"/>
    <p:sldId id="407" r:id="rId5"/>
    <p:sldId id="408" r:id="rId6"/>
    <p:sldId id="413" r:id="rId7"/>
    <p:sldId id="409" r:id="rId8"/>
    <p:sldId id="343" r:id="rId9"/>
    <p:sldId id="375" r:id="rId10"/>
    <p:sldId id="351" r:id="rId11"/>
    <p:sldId id="344" r:id="rId12"/>
    <p:sldId id="362" r:id="rId13"/>
    <p:sldId id="414" r:id="rId14"/>
    <p:sldId id="419" r:id="rId15"/>
    <p:sldId id="417" r:id="rId16"/>
    <p:sldId id="314" r:id="rId17"/>
    <p:sldId id="315" r:id="rId18"/>
    <p:sldId id="316" r:id="rId19"/>
    <p:sldId id="320" r:id="rId20"/>
    <p:sldId id="378" r:id="rId21"/>
    <p:sldId id="379" r:id="rId22"/>
    <p:sldId id="411" r:id="rId23"/>
    <p:sldId id="35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0"/>
    <p:restoredTop sz="95084"/>
  </p:normalViewPr>
  <p:slideViewPr>
    <p:cSldViewPr snapToObjects="1">
      <p:cViewPr varScale="1">
        <p:scale>
          <a:sx n="117" d="100"/>
          <a:sy n="117" d="100"/>
        </p:scale>
        <p:origin x="1416" y="184"/>
      </p:cViewPr>
      <p:guideLst/>
    </p:cSldViewPr>
  </p:slideViewPr>
  <p:outlineViewPr>
    <p:cViewPr>
      <p:scale>
        <a:sx n="33" d="100"/>
        <a:sy n="33" d="100"/>
      </p:scale>
      <p:origin x="0" y="-8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3" d="100"/>
        <a:sy n="103" d="100"/>
      </p:scale>
      <p:origin x="0" y="0"/>
    </p:cViewPr>
  </p:sorterViewPr>
  <p:notesViewPr>
    <p:cSldViewPr snapToObjects="1">
      <p:cViewPr varScale="1">
        <p:scale>
          <a:sx n="96" d="100"/>
          <a:sy n="96" d="100"/>
        </p:scale>
        <p:origin x="36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2A74-A14F-BD44-B8DD-D76F27C508DF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89BDA-2875-5049-A89F-77095F044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92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EDFC8-8D66-D24C-B6B7-1D73FDEEB7C6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0E42B-F557-614B-BA34-04D99975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0E42B-F557-614B-BA34-04D9997554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5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 = fractional occupancy</a:t>
            </a:r>
            <a:r>
              <a:rPr lang="en-US" baseline="0"/>
              <a:t> of sites in the lattice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0E42B-F557-614B-BA34-04D9997554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8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0E42B-F557-614B-BA34-04D9997554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20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0E42B-F557-614B-BA34-04D9997554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14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0E42B-F557-614B-BA34-04D9997554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0E42B-F557-614B-BA34-04D9997554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19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0E42B-F557-614B-BA34-04D9997554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9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423410"/>
          </a:xfrm>
        </p:spPr>
        <p:txBody>
          <a:bodyPr anchor="b">
            <a:normAutofit/>
          </a:bodyPr>
          <a:lstStyle>
            <a:lvl1pPr marL="92075" indent="-92075" algn="l">
              <a:tabLst/>
              <a:defRPr sz="3600"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60073"/>
            <a:ext cx="7772400" cy="2597727"/>
          </a:xfrm>
        </p:spPr>
        <p:txBody>
          <a:bodyPr>
            <a:normAutofit/>
          </a:bodyPr>
          <a:lstStyle>
            <a:lvl1pPr marL="92075" indent="-92075" algn="l">
              <a:buNone/>
              <a:tabLst/>
              <a:defRPr sz="21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782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A3DA-1421-D545-BC93-CDBDD61D1022}" type="datetime1">
              <a:rPr lang="en-GB" smtClean="0"/>
              <a:t>16/03/2023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1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D729-C7A8-254F-9789-E6D430BBCEAD}" type="datetime1">
              <a:rPr lang="en-GB" smtClean="0"/>
              <a:t>16/03/2023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3CE8-A0B4-A443-B4FE-6CD5D7700F0F}" type="datetime1">
              <a:rPr lang="en-GB" smtClean="0"/>
              <a:t>16/03/2023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BC9D1-543F-C14F-B3D2-BBDAD0AE9E1E}" type="datetime1">
              <a:rPr lang="en-GB" smtClean="0"/>
              <a:t>16/03/2023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3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" y="665018"/>
            <a:ext cx="4400550" cy="5673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665018"/>
            <a:ext cx="4410941" cy="5673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F7F2-6CE3-7240-B6D8-A7C07AD206C5}" type="datetime1">
              <a:rPr lang="en-GB" smtClean="0"/>
              <a:t>16/03/2023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0E93-B902-5B4A-AEE7-F111E3E20EDB}" type="datetime1">
              <a:rPr lang="en-GB" smtClean="0"/>
              <a:t>16/03/2023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3BEB-C87E-A84C-9AD0-FFB9B21E921E}" type="datetime1">
              <a:rPr lang="en-GB" smtClean="0"/>
              <a:t>16/03/2023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5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94FBE-7594-3B47-AFBF-ECC2013C08D9}" type="datetime1">
              <a:rPr lang="en-GB" smtClean="0"/>
              <a:t>16/03/2023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0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D905-13AD-E347-B8DE-B4A87BAAB7F0}" type="datetime1">
              <a:rPr lang="en-GB" smtClean="0"/>
              <a:t>16/03/2023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4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CCB4-5474-BD4E-A046-CDB99070D722}" type="datetime1">
              <a:rPr lang="en-GB" smtClean="0"/>
              <a:t>16/03/2023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1" y="1"/>
            <a:ext cx="8925790" cy="571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99" y="685800"/>
            <a:ext cx="8925791" cy="565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" y="6420210"/>
            <a:ext cx="1974274" cy="424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DEF097E8-5092-DB49-8D1A-36CC268C36FD}" type="datetime1">
              <a:rPr lang="en-GB" smtClean="0"/>
              <a:t>16/03/2023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4573" y="6420210"/>
            <a:ext cx="4525242" cy="424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>
                <a:latin typeface="Helvetica Neue Medium" charset="0"/>
                <a:ea typeface="Helvetica Neue Medium" charset="0"/>
                <a:cs typeface="Helvetica Neue Medium" charset="0"/>
              </a:rPr>
              <a:t>Reference: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5236" y="67688"/>
            <a:ext cx="498764" cy="3375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F496139-DAD4-954F-B49D-86C931786A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140" y="6420210"/>
            <a:ext cx="1377950" cy="4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accent5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Expanded_lithium-ion_polymer_battery_from_an_Apple_iPhone_3GS.jpg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hyperlink" Target="https://creativecommons.org/licenses/by-sa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75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9525" indent="-9525"/>
            <a:r>
              <a:rPr lang="en-US" dirty="0"/>
              <a:t>Some thoughts about energy storage modelling in power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96952"/>
            <a:ext cx="7772400" cy="3312368"/>
          </a:xfrm>
        </p:spPr>
        <p:txBody>
          <a:bodyPr>
            <a:normAutofit/>
          </a:bodyPr>
          <a:lstStyle/>
          <a:p>
            <a:r>
              <a:rPr lang="en-US" dirty="0"/>
              <a:t>David Howey and Volkan </a:t>
            </a:r>
            <a:r>
              <a:rPr lang="en-US" dirty="0" err="1"/>
              <a:t>Kumtepeli</a:t>
            </a:r>
            <a:endParaRPr lang="en-US" dirty="0"/>
          </a:p>
          <a:p>
            <a:r>
              <a:rPr lang="en-US" dirty="0"/>
              <a:t>DIGEST Meeting</a:t>
            </a:r>
          </a:p>
          <a:p>
            <a:r>
              <a:rPr lang="en-US" dirty="0"/>
              <a:t>March 2023</a:t>
            </a:r>
          </a:p>
        </p:txBody>
      </p:sp>
    </p:spTree>
    <p:extLst>
      <p:ext uri="{BB962C8B-B14F-4D97-AF65-F5344CB8AC3E}">
        <p14:creationId xmlns:p14="http://schemas.microsoft.com/office/powerpoint/2010/main" val="407937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299" y="2420888"/>
            <a:ext cx="5427116" cy="1440160"/>
          </a:xfrm>
          <a:prstGeom prst="roundRect">
            <a:avLst>
              <a:gd name="adj" fmla="val 1124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Temperature strongly impacts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99" y="656665"/>
                <a:ext cx="5427116" cy="5652655"/>
              </a:xfrm>
            </p:spPr>
            <p:txBody>
              <a:bodyPr/>
              <a:lstStyle/>
              <a:p>
                <a:r>
                  <a:rPr lang="en-US"/>
                  <a:t>Most electrochemical equations include 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/>
                  <a:t> term (e.g. Nernst, Butler-</a:t>
                </a:r>
                <a:r>
                  <a:rPr lang="en-US" err="1"/>
                  <a:t>Volmer</a:t>
                </a:r>
                <a:r>
                  <a:rPr lang="en-US"/>
                  <a:t>); reaction constants, OCV, conductivities and diffusivities also vary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We need to understand how much heat is generated and what sort of impact this will have, and how to design an appropriate cooling system.</a:t>
                </a:r>
              </a:p>
              <a:p>
                <a:r>
                  <a:rPr lang="en-US"/>
                  <a:t>Li-ion </a:t>
                </a:r>
                <a:r>
                  <a:rPr lang="en-US">
                    <a:solidFill>
                      <a:srgbClr val="FF0000"/>
                    </a:solidFill>
                  </a:rPr>
                  <a:t>useable capacity </a:t>
                </a:r>
                <a:r>
                  <a:rPr lang="en-US"/>
                  <a:t>decreases with decreasing temperature (top right) due to increased resistance; it also decreases with increased C-rate for similar reasons (bottom right), but not as much as we might think (due to higher temperatures!).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" y="656665"/>
                <a:ext cx="5427116" cy="5652655"/>
              </a:xfrm>
              <a:blipFill rotWithShape="0">
                <a:blip r:embed="rId2"/>
                <a:stretch>
                  <a:fillRect l="-1573" t="-1510" r="-1461" b="-1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04048" y="6435070"/>
            <a:ext cx="5346295" cy="424444"/>
          </a:xfrm>
        </p:spPr>
        <p:txBody>
          <a:bodyPr/>
          <a:lstStyle/>
          <a:p>
            <a:r>
              <a:rPr lang="en-US"/>
              <a:t>Reference: </a:t>
            </a:r>
            <a:r>
              <a:rPr lang="en-US" err="1"/>
              <a:t>Bizeray</a:t>
            </a:r>
            <a:r>
              <a:rPr lang="en-US"/>
              <a:t>, Howey et al. J Power Sources 296:400-412, 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78" t="29000" r="17258" b="27950"/>
          <a:stretch/>
        </p:blipFill>
        <p:spPr>
          <a:xfrm>
            <a:off x="5652120" y="559527"/>
            <a:ext cx="3386523" cy="3085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1415" y="3403712"/>
            <a:ext cx="3711105" cy="29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2358" y="2016906"/>
            <a:ext cx="8866220" cy="4652454"/>
            <a:chOff x="123243" y="1518326"/>
            <a:chExt cx="8866220" cy="4652454"/>
          </a:xfrm>
        </p:grpSpPr>
        <p:sp>
          <p:nvSpPr>
            <p:cNvPr id="8" name="Rectangle 7"/>
            <p:cNvSpPr/>
            <p:nvPr/>
          </p:nvSpPr>
          <p:spPr>
            <a:xfrm>
              <a:off x="161016" y="1706284"/>
              <a:ext cx="8828447" cy="44644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3243" y="1518326"/>
              <a:ext cx="8856984" cy="4248111"/>
              <a:chOff x="-349364" y="963054"/>
              <a:chExt cx="9727307" cy="450492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-300737" y="963054"/>
                <a:ext cx="9678680" cy="431618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75327" y="2060848"/>
                <a:ext cx="658453" cy="1944216"/>
              </a:xfrm>
              <a:prstGeom prst="ellipse">
                <a:avLst/>
              </a:prstGeom>
              <a:solidFill>
                <a:srgbClr val="EEECE1">
                  <a:lumMod val="90000"/>
                </a:srgbClr>
              </a:solidFill>
              <a:ln w="25400" cap="flat" cmpd="sng" algn="ctr">
                <a:solidFill>
                  <a:srgbClr val="EEECE1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-300737" y="1110217"/>
                <a:ext cx="576064" cy="3764029"/>
              </a:xfrm>
              <a:prstGeom prst="rect">
                <a:avLst/>
              </a:prstGeom>
              <a:solidFill>
                <a:srgbClr val="F79646">
                  <a:lumMod val="60000"/>
                  <a:lumOff val="40000"/>
                </a:srgbClr>
              </a:solidFill>
              <a:ln w="25400" cap="flat" cmpd="sng" algn="ctr">
                <a:solidFill>
                  <a:srgbClr val="F79646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8143425" y="2063017"/>
                <a:ext cx="658453" cy="1944216"/>
              </a:xfrm>
              <a:prstGeom prst="ellipse">
                <a:avLst/>
              </a:prstGeom>
              <a:solidFill>
                <a:srgbClr val="EEECE1">
                  <a:lumMod val="90000"/>
                </a:srgbClr>
              </a:solidFill>
              <a:ln w="25400" cap="flat" cmpd="sng" algn="ctr">
                <a:solidFill>
                  <a:srgbClr val="EEECE1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9833724">
                <a:off x="8005159" y="3065843"/>
                <a:ext cx="361351" cy="922023"/>
              </a:xfrm>
              <a:custGeom>
                <a:avLst/>
                <a:gdLst>
                  <a:gd name="connsiteX0" fmla="*/ 670 w 280280"/>
                  <a:gd name="connsiteY0" fmla="*/ 763260 h 763260"/>
                  <a:gd name="connsiteX1" fmla="*/ 670 w 280280"/>
                  <a:gd name="connsiteY1" fmla="*/ 763260 h 763260"/>
                  <a:gd name="connsiteX2" fmla="*/ 8227 w 280280"/>
                  <a:gd name="connsiteY2" fmla="*/ 665018 h 763260"/>
                  <a:gd name="connsiteX3" fmla="*/ 23341 w 280280"/>
                  <a:gd name="connsiteY3" fmla="*/ 619676 h 763260"/>
                  <a:gd name="connsiteX4" fmla="*/ 30898 w 280280"/>
                  <a:gd name="connsiteY4" fmla="*/ 597005 h 763260"/>
                  <a:gd name="connsiteX5" fmla="*/ 23341 w 280280"/>
                  <a:gd name="connsiteY5" fmla="*/ 574334 h 763260"/>
                  <a:gd name="connsiteX6" fmla="*/ 670 w 280280"/>
                  <a:gd name="connsiteY6" fmla="*/ 528992 h 763260"/>
                  <a:gd name="connsiteX7" fmla="*/ 23341 w 280280"/>
                  <a:gd name="connsiteY7" fmla="*/ 460979 h 763260"/>
                  <a:gd name="connsiteX8" fmla="*/ 46012 w 280280"/>
                  <a:gd name="connsiteY8" fmla="*/ 453422 h 763260"/>
                  <a:gd name="connsiteX9" fmla="*/ 61126 w 280280"/>
                  <a:gd name="connsiteY9" fmla="*/ 423193 h 763260"/>
                  <a:gd name="connsiteX10" fmla="*/ 76240 w 280280"/>
                  <a:gd name="connsiteY10" fmla="*/ 400522 h 763260"/>
                  <a:gd name="connsiteX11" fmla="*/ 91354 w 280280"/>
                  <a:gd name="connsiteY11" fmla="*/ 355180 h 763260"/>
                  <a:gd name="connsiteX12" fmla="*/ 83797 w 280280"/>
                  <a:gd name="connsiteY12" fmla="*/ 294724 h 763260"/>
                  <a:gd name="connsiteX13" fmla="*/ 68683 w 280280"/>
                  <a:gd name="connsiteY13" fmla="*/ 249382 h 763260"/>
                  <a:gd name="connsiteX14" fmla="*/ 76240 w 280280"/>
                  <a:gd name="connsiteY14" fmla="*/ 219154 h 763260"/>
                  <a:gd name="connsiteX15" fmla="*/ 98911 w 280280"/>
                  <a:gd name="connsiteY15" fmla="*/ 196483 h 763260"/>
                  <a:gd name="connsiteX16" fmla="*/ 106468 w 280280"/>
                  <a:gd name="connsiteY16" fmla="*/ 90684 h 763260"/>
                  <a:gd name="connsiteX17" fmla="*/ 114025 w 280280"/>
                  <a:gd name="connsiteY17" fmla="*/ 37785 h 763260"/>
                  <a:gd name="connsiteX18" fmla="*/ 106468 w 280280"/>
                  <a:gd name="connsiteY18" fmla="*/ 15114 h 763260"/>
                  <a:gd name="connsiteX19" fmla="*/ 129139 w 280280"/>
                  <a:gd name="connsiteY19" fmla="*/ 0 h 763260"/>
                  <a:gd name="connsiteX20" fmla="*/ 257608 w 280280"/>
                  <a:gd name="connsiteY20" fmla="*/ 7557 h 763260"/>
                  <a:gd name="connsiteX21" fmla="*/ 265165 w 280280"/>
                  <a:gd name="connsiteY21" fmla="*/ 30228 h 763260"/>
                  <a:gd name="connsiteX22" fmla="*/ 272723 w 280280"/>
                  <a:gd name="connsiteY22" fmla="*/ 75570 h 763260"/>
                  <a:gd name="connsiteX23" fmla="*/ 280280 w 280280"/>
                  <a:gd name="connsiteY23" fmla="*/ 105798 h 763260"/>
                  <a:gd name="connsiteX24" fmla="*/ 265165 w 280280"/>
                  <a:gd name="connsiteY24" fmla="*/ 309838 h 763260"/>
                  <a:gd name="connsiteX25" fmla="*/ 234937 w 280280"/>
                  <a:gd name="connsiteY25" fmla="*/ 423193 h 763260"/>
                  <a:gd name="connsiteX26" fmla="*/ 227380 w 280280"/>
                  <a:gd name="connsiteY26" fmla="*/ 468536 h 763260"/>
                  <a:gd name="connsiteX27" fmla="*/ 189595 w 280280"/>
                  <a:gd name="connsiteY27" fmla="*/ 498764 h 763260"/>
                  <a:gd name="connsiteX28" fmla="*/ 166924 w 280280"/>
                  <a:gd name="connsiteY28" fmla="*/ 513878 h 763260"/>
                  <a:gd name="connsiteX29" fmla="*/ 159367 w 280280"/>
                  <a:gd name="connsiteY29" fmla="*/ 544106 h 763260"/>
                  <a:gd name="connsiteX30" fmla="*/ 151810 w 280280"/>
                  <a:gd name="connsiteY30" fmla="*/ 581891 h 763260"/>
                  <a:gd name="connsiteX31" fmla="*/ 106468 w 280280"/>
                  <a:gd name="connsiteY31" fmla="*/ 597005 h 763260"/>
                  <a:gd name="connsiteX32" fmla="*/ 91354 w 280280"/>
                  <a:gd name="connsiteY32" fmla="*/ 619676 h 763260"/>
                  <a:gd name="connsiteX33" fmla="*/ 61126 w 280280"/>
                  <a:gd name="connsiteY33" fmla="*/ 687689 h 763260"/>
                  <a:gd name="connsiteX34" fmla="*/ 38455 w 280280"/>
                  <a:gd name="connsiteY34" fmla="*/ 710360 h 763260"/>
                  <a:gd name="connsiteX35" fmla="*/ 15784 w 280280"/>
                  <a:gd name="connsiteY35" fmla="*/ 717917 h 763260"/>
                  <a:gd name="connsiteX36" fmla="*/ 670 w 280280"/>
                  <a:gd name="connsiteY36" fmla="*/ 763260 h 763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280" h="763260">
                    <a:moveTo>
                      <a:pt x="670" y="763260"/>
                    </a:moveTo>
                    <a:lnTo>
                      <a:pt x="670" y="763260"/>
                    </a:lnTo>
                    <a:cubicBezTo>
                      <a:pt x="3189" y="730513"/>
                      <a:pt x="3105" y="697460"/>
                      <a:pt x="8227" y="665018"/>
                    </a:cubicBezTo>
                    <a:cubicBezTo>
                      <a:pt x="10712" y="649281"/>
                      <a:pt x="18303" y="634790"/>
                      <a:pt x="23341" y="619676"/>
                    </a:cubicBezTo>
                    <a:lnTo>
                      <a:pt x="30898" y="597005"/>
                    </a:lnTo>
                    <a:cubicBezTo>
                      <a:pt x="28379" y="589448"/>
                      <a:pt x="26903" y="581459"/>
                      <a:pt x="23341" y="574334"/>
                    </a:cubicBezTo>
                    <a:cubicBezTo>
                      <a:pt x="-5958" y="515736"/>
                      <a:pt x="19665" y="585976"/>
                      <a:pt x="670" y="528992"/>
                    </a:cubicBezTo>
                    <a:cubicBezTo>
                      <a:pt x="4491" y="509888"/>
                      <a:pt x="7697" y="476623"/>
                      <a:pt x="23341" y="460979"/>
                    </a:cubicBezTo>
                    <a:cubicBezTo>
                      <a:pt x="28974" y="455346"/>
                      <a:pt x="38455" y="455941"/>
                      <a:pt x="46012" y="453422"/>
                    </a:cubicBezTo>
                    <a:cubicBezTo>
                      <a:pt x="51050" y="443346"/>
                      <a:pt x="55537" y="432974"/>
                      <a:pt x="61126" y="423193"/>
                    </a:cubicBezTo>
                    <a:cubicBezTo>
                      <a:pt x="65632" y="415307"/>
                      <a:pt x="72551" y="408822"/>
                      <a:pt x="76240" y="400522"/>
                    </a:cubicBezTo>
                    <a:cubicBezTo>
                      <a:pt x="82710" y="385964"/>
                      <a:pt x="91354" y="355180"/>
                      <a:pt x="91354" y="355180"/>
                    </a:cubicBezTo>
                    <a:cubicBezTo>
                      <a:pt x="88835" y="335028"/>
                      <a:pt x="88052" y="314582"/>
                      <a:pt x="83797" y="294724"/>
                    </a:cubicBezTo>
                    <a:cubicBezTo>
                      <a:pt x="80459" y="279146"/>
                      <a:pt x="68683" y="249382"/>
                      <a:pt x="68683" y="249382"/>
                    </a:cubicBezTo>
                    <a:cubicBezTo>
                      <a:pt x="71202" y="239306"/>
                      <a:pt x="71087" y="228172"/>
                      <a:pt x="76240" y="219154"/>
                    </a:cubicBezTo>
                    <a:cubicBezTo>
                      <a:pt x="81542" y="209875"/>
                      <a:pt x="96463" y="206886"/>
                      <a:pt x="98911" y="196483"/>
                    </a:cubicBezTo>
                    <a:cubicBezTo>
                      <a:pt x="107009" y="162067"/>
                      <a:pt x="103116" y="125881"/>
                      <a:pt x="106468" y="90684"/>
                    </a:cubicBezTo>
                    <a:cubicBezTo>
                      <a:pt x="108157" y="72952"/>
                      <a:pt x="111506" y="55418"/>
                      <a:pt x="114025" y="37785"/>
                    </a:cubicBezTo>
                    <a:cubicBezTo>
                      <a:pt x="111506" y="30228"/>
                      <a:pt x="103510" y="22510"/>
                      <a:pt x="106468" y="15114"/>
                    </a:cubicBezTo>
                    <a:cubicBezTo>
                      <a:pt x="109841" y="6681"/>
                      <a:pt x="120068" y="454"/>
                      <a:pt x="129139" y="0"/>
                    </a:cubicBezTo>
                    <a:lnTo>
                      <a:pt x="257608" y="7557"/>
                    </a:lnTo>
                    <a:cubicBezTo>
                      <a:pt x="260127" y="15114"/>
                      <a:pt x="263437" y="22452"/>
                      <a:pt x="265165" y="30228"/>
                    </a:cubicBezTo>
                    <a:cubicBezTo>
                      <a:pt x="268489" y="45186"/>
                      <a:pt x="269718" y="60545"/>
                      <a:pt x="272723" y="75570"/>
                    </a:cubicBezTo>
                    <a:cubicBezTo>
                      <a:pt x="274760" y="85754"/>
                      <a:pt x="277761" y="95722"/>
                      <a:pt x="280280" y="105798"/>
                    </a:cubicBezTo>
                    <a:cubicBezTo>
                      <a:pt x="266916" y="319616"/>
                      <a:pt x="279184" y="141616"/>
                      <a:pt x="265165" y="309838"/>
                    </a:cubicBezTo>
                    <a:cubicBezTo>
                      <a:pt x="256183" y="417621"/>
                      <a:pt x="285137" y="389726"/>
                      <a:pt x="234937" y="423193"/>
                    </a:cubicBezTo>
                    <a:cubicBezTo>
                      <a:pt x="232418" y="438307"/>
                      <a:pt x="232225" y="453999"/>
                      <a:pt x="227380" y="468536"/>
                    </a:cubicBezTo>
                    <a:cubicBezTo>
                      <a:pt x="217189" y="499110"/>
                      <a:pt x="212689" y="487217"/>
                      <a:pt x="189595" y="498764"/>
                    </a:cubicBezTo>
                    <a:cubicBezTo>
                      <a:pt x="181471" y="502826"/>
                      <a:pt x="174481" y="508840"/>
                      <a:pt x="166924" y="513878"/>
                    </a:cubicBezTo>
                    <a:cubicBezTo>
                      <a:pt x="164405" y="523954"/>
                      <a:pt x="161620" y="533967"/>
                      <a:pt x="159367" y="544106"/>
                    </a:cubicBezTo>
                    <a:cubicBezTo>
                      <a:pt x="156581" y="556645"/>
                      <a:pt x="160892" y="572809"/>
                      <a:pt x="151810" y="581891"/>
                    </a:cubicBezTo>
                    <a:cubicBezTo>
                      <a:pt x="140545" y="593156"/>
                      <a:pt x="106468" y="597005"/>
                      <a:pt x="106468" y="597005"/>
                    </a:cubicBezTo>
                    <a:cubicBezTo>
                      <a:pt x="101430" y="604562"/>
                      <a:pt x="95043" y="611376"/>
                      <a:pt x="91354" y="619676"/>
                    </a:cubicBezTo>
                    <a:cubicBezTo>
                      <a:pt x="72524" y="662042"/>
                      <a:pt x="85558" y="658371"/>
                      <a:pt x="61126" y="687689"/>
                    </a:cubicBezTo>
                    <a:cubicBezTo>
                      <a:pt x="54284" y="695899"/>
                      <a:pt x="47347" y="704432"/>
                      <a:pt x="38455" y="710360"/>
                    </a:cubicBezTo>
                    <a:cubicBezTo>
                      <a:pt x="31827" y="714779"/>
                      <a:pt x="22909" y="714355"/>
                      <a:pt x="15784" y="717917"/>
                    </a:cubicBezTo>
                    <a:cubicBezTo>
                      <a:pt x="-8534" y="730076"/>
                      <a:pt x="3189" y="755703"/>
                      <a:pt x="670" y="76326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Hexagon 14"/>
              <p:cNvSpPr/>
              <p:nvPr/>
            </p:nvSpPr>
            <p:spPr>
              <a:xfrm>
                <a:off x="5303374" y="1729737"/>
                <a:ext cx="2991877" cy="2592085"/>
              </a:xfrm>
              <a:prstGeom prst="hexagon">
                <a:avLst/>
              </a:prstGeom>
              <a:pattFill prst="dkUpDiag">
                <a:fgClr>
                  <a:srgbClr val="4BACC6">
                    <a:lumMod val="40000"/>
                    <a:lumOff val="60000"/>
                  </a:srgb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4BACC6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Hexagon 15"/>
              <p:cNvSpPr/>
              <p:nvPr/>
            </p:nvSpPr>
            <p:spPr>
              <a:xfrm>
                <a:off x="5436096" y="1844824"/>
                <a:ext cx="2736304" cy="2376264"/>
              </a:xfrm>
              <a:prstGeom prst="hexagon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25400" cap="flat" cmpd="sng" algn="ctr">
                <a:solidFill>
                  <a:srgbClr val="4BACC6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Explosion 2 16"/>
              <p:cNvSpPr/>
              <p:nvPr/>
            </p:nvSpPr>
            <p:spPr>
              <a:xfrm rot="9513353">
                <a:off x="5280419" y="3169065"/>
                <a:ext cx="560572" cy="1042531"/>
              </a:xfrm>
              <a:prstGeom prst="irregularSeal2">
                <a:avLst/>
              </a:prstGeom>
              <a:solidFill>
                <a:srgbClr val="FFFF00">
                  <a:alpha val="66000"/>
                </a:srgbClr>
              </a:solidFill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499992" y="1110217"/>
                <a:ext cx="576064" cy="3764029"/>
              </a:xfrm>
              <a:prstGeom prst="rect">
                <a:avLst/>
              </a:prstGeom>
              <a:pattFill prst="dkHorz">
                <a:fgClr>
                  <a:srgbClr val="9BBB59">
                    <a:lumMod val="40000"/>
                    <a:lumOff val="60000"/>
                  </a:srgb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9BBB59">
                    <a:lumMod val="75000"/>
                  </a:srgbClr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3492150" y="3496036"/>
                <a:ext cx="2135154" cy="581036"/>
              </a:xfrm>
              <a:custGeom>
                <a:avLst/>
                <a:gdLst>
                  <a:gd name="connsiteX0" fmla="*/ 57150 w 1372416"/>
                  <a:gd name="connsiteY0" fmla="*/ 571511 h 581036"/>
                  <a:gd name="connsiteX1" fmla="*/ 57150 w 1372416"/>
                  <a:gd name="connsiteY1" fmla="*/ 571511 h 581036"/>
                  <a:gd name="connsiteX2" fmla="*/ 142875 w 1372416"/>
                  <a:gd name="connsiteY2" fmla="*/ 561986 h 581036"/>
                  <a:gd name="connsiteX3" fmla="*/ 581025 w 1372416"/>
                  <a:gd name="connsiteY3" fmla="*/ 542936 h 581036"/>
                  <a:gd name="connsiteX4" fmla="*/ 542925 w 1372416"/>
                  <a:gd name="connsiteY4" fmla="*/ 533411 h 581036"/>
                  <a:gd name="connsiteX5" fmla="*/ 466725 w 1372416"/>
                  <a:gd name="connsiteY5" fmla="*/ 523886 h 581036"/>
                  <a:gd name="connsiteX6" fmla="*/ 409575 w 1372416"/>
                  <a:gd name="connsiteY6" fmla="*/ 504836 h 581036"/>
                  <a:gd name="connsiteX7" fmla="*/ 381000 w 1372416"/>
                  <a:gd name="connsiteY7" fmla="*/ 495311 h 581036"/>
                  <a:gd name="connsiteX8" fmla="*/ 352425 w 1372416"/>
                  <a:gd name="connsiteY8" fmla="*/ 485786 h 581036"/>
                  <a:gd name="connsiteX9" fmla="*/ 314325 w 1372416"/>
                  <a:gd name="connsiteY9" fmla="*/ 476261 h 581036"/>
                  <a:gd name="connsiteX10" fmla="*/ 342900 w 1372416"/>
                  <a:gd name="connsiteY10" fmla="*/ 457211 h 581036"/>
                  <a:gd name="connsiteX11" fmla="*/ 371475 w 1372416"/>
                  <a:gd name="connsiteY11" fmla="*/ 447686 h 581036"/>
                  <a:gd name="connsiteX12" fmla="*/ 571500 w 1372416"/>
                  <a:gd name="connsiteY12" fmla="*/ 438161 h 581036"/>
                  <a:gd name="connsiteX13" fmla="*/ 895350 w 1372416"/>
                  <a:gd name="connsiteY13" fmla="*/ 428636 h 581036"/>
                  <a:gd name="connsiteX14" fmla="*/ 1047750 w 1372416"/>
                  <a:gd name="connsiteY14" fmla="*/ 409586 h 581036"/>
                  <a:gd name="connsiteX15" fmla="*/ 1076325 w 1372416"/>
                  <a:gd name="connsiteY15" fmla="*/ 400061 h 581036"/>
                  <a:gd name="connsiteX16" fmla="*/ 847725 w 1372416"/>
                  <a:gd name="connsiteY16" fmla="*/ 371486 h 581036"/>
                  <a:gd name="connsiteX17" fmla="*/ 457200 w 1372416"/>
                  <a:gd name="connsiteY17" fmla="*/ 342911 h 581036"/>
                  <a:gd name="connsiteX18" fmla="*/ 381000 w 1372416"/>
                  <a:gd name="connsiteY18" fmla="*/ 333386 h 581036"/>
                  <a:gd name="connsiteX19" fmla="*/ 323850 w 1372416"/>
                  <a:gd name="connsiteY19" fmla="*/ 314336 h 581036"/>
                  <a:gd name="connsiteX20" fmla="*/ 304800 w 1372416"/>
                  <a:gd name="connsiteY20" fmla="*/ 285761 h 581036"/>
                  <a:gd name="connsiteX21" fmla="*/ 333375 w 1372416"/>
                  <a:gd name="connsiteY21" fmla="*/ 266711 h 581036"/>
                  <a:gd name="connsiteX22" fmla="*/ 419100 w 1372416"/>
                  <a:gd name="connsiteY22" fmla="*/ 257186 h 581036"/>
                  <a:gd name="connsiteX23" fmla="*/ 1362075 w 1372416"/>
                  <a:gd name="connsiteY23" fmla="*/ 247661 h 581036"/>
                  <a:gd name="connsiteX24" fmla="*/ 1371600 w 1372416"/>
                  <a:gd name="connsiteY24" fmla="*/ 219086 h 581036"/>
                  <a:gd name="connsiteX25" fmla="*/ 1314450 w 1372416"/>
                  <a:gd name="connsiteY25" fmla="*/ 190511 h 581036"/>
                  <a:gd name="connsiteX26" fmla="*/ 1057275 w 1372416"/>
                  <a:gd name="connsiteY26" fmla="*/ 180986 h 581036"/>
                  <a:gd name="connsiteX27" fmla="*/ 1000125 w 1372416"/>
                  <a:gd name="connsiteY27" fmla="*/ 161936 h 581036"/>
                  <a:gd name="connsiteX28" fmla="*/ 714375 w 1372416"/>
                  <a:gd name="connsiteY28" fmla="*/ 142886 h 581036"/>
                  <a:gd name="connsiteX29" fmla="*/ 638175 w 1372416"/>
                  <a:gd name="connsiteY29" fmla="*/ 123836 h 581036"/>
                  <a:gd name="connsiteX30" fmla="*/ 609600 w 1372416"/>
                  <a:gd name="connsiteY30" fmla="*/ 114311 h 581036"/>
                  <a:gd name="connsiteX31" fmla="*/ 561975 w 1372416"/>
                  <a:gd name="connsiteY31" fmla="*/ 104786 h 581036"/>
                  <a:gd name="connsiteX32" fmla="*/ 381000 w 1372416"/>
                  <a:gd name="connsiteY32" fmla="*/ 104786 h 581036"/>
                  <a:gd name="connsiteX33" fmla="*/ 342900 w 1372416"/>
                  <a:gd name="connsiteY33" fmla="*/ 95261 h 581036"/>
                  <a:gd name="connsiteX34" fmla="*/ 285750 w 1372416"/>
                  <a:gd name="connsiteY34" fmla="*/ 76211 h 581036"/>
                  <a:gd name="connsiteX35" fmla="*/ 361950 w 1372416"/>
                  <a:gd name="connsiteY35" fmla="*/ 66686 h 581036"/>
                  <a:gd name="connsiteX36" fmla="*/ 438150 w 1372416"/>
                  <a:gd name="connsiteY36" fmla="*/ 38111 h 581036"/>
                  <a:gd name="connsiteX37" fmla="*/ 514350 w 1372416"/>
                  <a:gd name="connsiteY37" fmla="*/ 28586 h 581036"/>
                  <a:gd name="connsiteX38" fmla="*/ 457200 w 1372416"/>
                  <a:gd name="connsiteY38" fmla="*/ 9536 h 581036"/>
                  <a:gd name="connsiteX39" fmla="*/ 304800 w 1372416"/>
                  <a:gd name="connsiteY39" fmla="*/ 11 h 581036"/>
                  <a:gd name="connsiteX40" fmla="*/ 0 w 1372416"/>
                  <a:gd name="connsiteY40" fmla="*/ 581036 h 581036"/>
                  <a:gd name="connsiteX41" fmla="*/ 57150 w 1372416"/>
                  <a:gd name="connsiteY41" fmla="*/ 571511 h 581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72416" h="581036">
                    <a:moveTo>
                      <a:pt x="57150" y="571511"/>
                    </a:moveTo>
                    <a:lnTo>
                      <a:pt x="57150" y="571511"/>
                    </a:lnTo>
                    <a:cubicBezTo>
                      <a:pt x="85725" y="568336"/>
                      <a:pt x="114145" y="563091"/>
                      <a:pt x="142875" y="561986"/>
                    </a:cubicBezTo>
                    <a:cubicBezTo>
                      <a:pt x="584126" y="545015"/>
                      <a:pt x="421305" y="596176"/>
                      <a:pt x="581025" y="542936"/>
                    </a:cubicBezTo>
                    <a:cubicBezTo>
                      <a:pt x="568325" y="539761"/>
                      <a:pt x="555838" y="535563"/>
                      <a:pt x="542925" y="533411"/>
                    </a:cubicBezTo>
                    <a:cubicBezTo>
                      <a:pt x="517676" y="529203"/>
                      <a:pt x="491754" y="529249"/>
                      <a:pt x="466725" y="523886"/>
                    </a:cubicBezTo>
                    <a:cubicBezTo>
                      <a:pt x="447090" y="519679"/>
                      <a:pt x="428625" y="511186"/>
                      <a:pt x="409575" y="504836"/>
                    </a:cubicBezTo>
                    <a:lnTo>
                      <a:pt x="381000" y="495311"/>
                    </a:lnTo>
                    <a:cubicBezTo>
                      <a:pt x="371475" y="492136"/>
                      <a:pt x="362165" y="488221"/>
                      <a:pt x="352425" y="485786"/>
                    </a:cubicBezTo>
                    <a:lnTo>
                      <a:pt x="314325" y="476261"/>
                    </a:lnTo>
                    <a:cubicBezTo>
                      <a:pt x="323850" y="469911"/>
                      <a:pt x="332661" y="462331"/>
                      <a:pt x="342900" y="457211"/>
                    </a:cubicBezTo>
                    <a:cubicBezTo>
                      <a:pt x="351880" y="452721"/>
                      <a:pt x="361469" y="448520"/>
                      <a:pt x="371475" y="447686"/>
                    </a:cubicBezTo>
                    <a:cubicBezTo>
                      <a:pt x="437995" y="442143"/>
                      <a:pt x="504794" y="440587"/>
                      <a:pt x="571500" y="438161"/>
                    </a:cubicBezTo>
                    <a:lnTo>
                      <a:pt x="895350" y="428636"/>
                    </a:lnTo>
                    <a:cubicBezTo>
                      <a:pt x="925066" y="425334"/>
                      <a:pt x="1013773" y="416381"/>
                      <a:pt x="1047750" y="409586"/>
                    </a:cubicBezTo>
                    <a:cubicBezTo>
                      <a:pt x="1057595" y="407617"/>
                      <a:pt x="1066800" y="403236"/>
                      <a:pt x="1076325" y="400061"/>
                    </a:cubicBezTo>
                    <a:cubicBezTo>
                      <a:pt x="958696" y="360851"/>
                      <a:pt x="1056834" y="387995"/>
                      <a:pt x="847725" y="371486"/>
                    </a:cubicBezTo>
                    <a:cubicBezTo>
                      <a:pt x="418156" y="337573"/>
                      <a:pt x="901556" y="364071"/>
                      <a:pt x="457200" y="342911"/>
                    </a:cubicBezTo>
                    <a:cubicBezTo>
                      <a:pt x="431800" y="339736"/>
                      <a:pt x="406029" y="338749"/>
                      <a:pt x="381000" y="333386"/>
                    </a:cubicBezTo>
                    <a:cubicBezTo>
                      <a:pt x="361365" y="329179"/>
                      <a:pt x="323850" y="314336"/>
                      <a:pt x="323850" y="314336"/>
                    </a:cubicBezTo>
                    <a:cubicBezTo>
                      <a:pt x="317500" y="304811"/>
                      <a:pt x="302555" y="296986"/>
                      <a:pt x="304800" y="285761"/>
                    </a:cubicBezTo>
                    <a:cubicBezTo>
                      <a:pt x="307045" y="274536"/>
                      <a:pt x="322269" y="269487"/>
                      <a:pt x="333375" y="266711"/>
                    </a:cubicBezTo>
                    <a:cubicBezTo>
                      <a:pt x="361267" y="259738"/>
                      <a:pt x="390354" y="257718"/>
                      <a:pt x="419100" y="257186"/>
                    </a:cubicBezTo>
                    <a:lnTo>
                      <a:pt x="1362075" y="247661"/>
                    </a:lnTo>
                    <a:cubicBezTo>
                      <a:pt x="1365250" y="238136"/>
                      <a:pt x="1375329" y="228408"/>
                      <a:pt x="1371600" y="219086"/>
                    </a:cubicBezTo>
                    <a:cubicBezTo>
                      <a:pt x="1367422" y="208640"/>
                      <a:pt x="1325161" y="191225"/>
                      <a:pt x="1314450" y="190511"/>
                    </a:cubicBezTo>
                    <a:cubicBezTo>
                      <a:pt x="1228856" y="184805"/>
                      <a:pt x="1143000" y="184161"/>
                      <a:pt x="1057275" y="180986"/>
                    </a:cubicBezTo>
                    <a:cubicBezTo>
                      <a:pt x="1038225" y="174636"/>
                      <a:pt x="1020106" y="163934"/>
                      <a:pt x="1000125" y="161936"/>
                    </a:cubicBezTo>
                    <a:cubicBezTo>
                      <a:pt x="841611" y="146085"/>
                      <a:pt x="936744" y="154004"/>
                      <a:pt x="714375" y="142886"/>
                    </a:cubicBezTo>
                    <a:cubicBezTo>
                      <a:pt x="688975" y="136536"/>
                      <a:pt x="663013" y="132115"/>
                      <a:pt x="638175" y="123836"/>
                    </a:cubicBezTo>
                    <a:cubicBezTo>
                      <a:pt x="628650" y="120661"/>
                      <a:pt x="619340" y="116746"/>
                      <a:pt x="609600" y="114311"/>
                    </a:cubicBezTo>
                    <a:cubicBezTo>
                      <a:pt x="593894" y="110384"/>
                      <a:pt x="577850" y="107961"/>
                      <a:pt x="561975" y="104786"/>
                    </a:cubicBezTo>
                    <a:cubicBezTo>
                      <a:pt x="460059" y="114978"/>
                      <a:pt x="478667" y="119812"/>
                      <a:pt x="381000" y="104786"/>
                    </a:cubicBezTo>
                    <a:cubicBezTo>
                      <a:pt x="368061" y="102795"/>
                      <a:pt x="355439" y="99023"/>
                      <a:pt x="342900" y="95261"/>
                    </a:cubicBezTo>
                    <a:cubicBezTo>
                      <a:pt x="323666" y="89491"/>
                      <a:pt x="285750" y="76211"/>
                      <a:pt x="285750" y="76211"/>
                    </a:cubicBezTo>
                    <a:lnTo>
                      <a:pt x="361950" y="66686"/>
                    </a:lnTo>
                    <a:cubicBezTo>
                      <a:pt x="387350" y="57161"/>
                      <a:pt x="411833" y="44690"/>
                      <a:pt x="438150" y="38111"/>
                    </a:cubicBezTo>
                    <a:cubicBezTo>
                      <a:pt x="462983" y="31903"/>
                      <a:pt x="500151" y="49885"/>
                      <a:pt x="514350" y="28586"/>
                    </a:cubicBezTo>
                    <a:cubicBezTo>
                      <a:pt x="525489" y="11878"/>
                      <a:pt x="477221" y="11076"/>
                      <a:pt x="457200" y="9536"/>
                    </a:cubicBezTo>
                    <a:cubicBezTo>
                      <a:pt x="323878" y="-720"/>
                      <a:pt x="374772" y="11"/>
                      <a:pt x="304800" y="11"/>
                    </a:cubicBezTo>
                    <a:lnTo>
                      <a:pt x="0" y="581036"/>
                    </a:lnTo>
                    <a:lnTo>
                      <a:pt x="57150" y="571511"/>
                    </a:lnTo>
                    <a:close/>
                  </a:path>
                </a:pathLst>
              </a:cu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691125" y="2341323"/>
                <a:ext cx="280280" cy="763260"/>
              </a:xfrm>
              <a:custGeom>
                <a:avLst/>
                <a:gdLst>
                  <a:gd name="connsiteX0" fmla="*/ 670 w 280280"/>
                  <a:gd name="connsiteY0" fmla="*/ 763260 h 763260"/>
                  <a:gd name="connsiteX1" fmla="*/ 670 w 280280"/>
                  <a:gd name="connsiteY1" fmla="*/ 763260 h 763260"/>
                  <a:gd name="connsiteX2" fmla="*/ 8227 w 280280"/>
                  <a:gd name="connsiteY2" fmla="*/ 665018 h 763260"/>
                  <a:gd name="connsiteX3" fmla="*/ 23341 w 280280"/>
                  <a:gd name="connsiteY3" fmla="*/ 619676 h 763260"/>
                  <a:gd name="connsiteX4" fmla="*/ 30898 w 280280"/>
                  <a:gd name="connsiteY4" fmla="*/ 597005 h 763260"/>
                  <a:gd name="connsiteX5" fmla="*/ 23341 w 280280"/>
                  <a:gd name="connsiteY5" fmla="*/ 574334 h 763260"/>
                  <a:gd name="connsiteX6" fmla="*/ 670 w 280280"/>
                  <a:gd name="connsiteY6" fmla="*/ 528992 h 763260"/>
                  <a:gd name="connsiteX7" fmla="*/ 23341 w 280280"/>
                  <a:gd name="connsiteY7" fmla="*/ 460979 h 763260"/>
                  <a:gd name="connsiteX8" fmla="*/ 46012 w 280280"/>
                  <a:gd name="connsiteY8" fmla="*/ 453422 h 763260"/>
                  <a:gd name="connsiteX9" fmla="*/ 61126 w 280280"/>
                  <a:gd name="connsiteY9" fmla="*/ 423193 h 763260"/>
                  <a:gd name="connsiteX10" fmla="*/ 76240 w 280280"/>
                  <a:gd name="connsiteY10" fmla="*/ 400522 h 763260"/>
                  <a:gd name="connsiteX11" fmla="*/ 91354 w 280280"/>
                  <a:gd name="connsiteY11" fmla="*/ 355180 h 763260"/>
                  <a:gd name="connsiteX12" fmla="*/ 83797 w 280280"/>
                  <a:gd name="connsiteY12" fmla="*/ 294724 h 763260"/>
                  <a:gd name="connsiteX13" fmla="*/ 68683 w 280280"/>
                  <a:gd name="connsiteY13" fmla="*/ 249382 h 763260"/>
                  <a:gd name="connsiteX14" fmla="*/ 76240 w 280280"/>
                  <a:gd name="connsiteY14" fmla="*/ 219154 h 763260"/>
                  <a:gd name="connsiteX15" fmla="*/ 98911 w 280280"/>
                  <a:gd name="connsiteY15" fmla="*/ 196483 h 763260"/>
                  <a:gd name="connsiteX16" fmla="*/ 106468 w 280280"/>
                  <a:gd name="connsiteY16" fmla="*/ 90684 h 763260"/>
                  <a:gd name="connsiteX17" fmla="*/ 114025 w 280280"/>
                  <a:gd name="connsiteY17" fmla="*/ 37785 h 763260"/>
                  <a:gd name="connsiteX18" fmla="*/ 106468 w 280280"/>
                  <a:gd name="connsiteY18" fmla="*/ 15114 h 763260"/>
                  <a:gd name="connsiteX19" fmla="*/ 129139 w 280280"/>
                  <a:gd name="connsiteY19" fmla="*/ 0 h 763260"/>
                  <a:gd name="connsiteX20" fmla="*/ 257608 w 280280"/>
                  <a:gd name="connsiteY20" fmla="*/ 7557 h 763260"/>
                  <a:gd name="connsiteX21" fmla="*/ 265165 w 280280"/>
                  <a:gd name="connsiteY21" fmla="*/ 30228 h 763260"/>
                  <a:gd name="connsiteX22" fmla="*/ 272723 w 280280"/>
                  <a:gd name="connsiteY22" fmla="*/ 75570 h 763260"/>
                  <a:gd name="connsiteX23" fmla="*/ 280280 w 280280"/>
                  <a:gd name="connsiteY23" fmla="*/ 105798 h 763260"/>
                  <a:gd name="connsiteX24" fmla="*/ 265165 w 280280"/>
                  <a:gd name="connsiteY24" fmla="*/ 309838 h 763260"/>
                  <a:gd name="connsiteX25" fmla="*/ 234937 w 280280"/>
                  <a:gd name="connsiteY25" fmla="*/ 423193 h 763260"/>
                  <a:gd name="connsiteX26" fmla="*/ 227380 w 280280"/>
                  <a:gd name="connsiteY26" fmla="*/ 468536 h 763260"/>
                  <a:gd name="connsiteX27" fmla="*/ 189595 w 280280"/>
                  <a:gd name="connsiteY27" fmla="*/ 498764 h 763260"/>
                  <a:gd name="connsiteX28" fmla="*/ 166924 w 280280"/>
                  <a:gd name="connsiteY28" fmla="*/ 513878 h 763260"/>
                  <a:gd name="connsiteX29" fmla="*/ 159367 w 280280"/>
                  <a:gd name="connsiteY29" fmla="*/ 544106 h 763260"/>
                  <a:gd name="connsiteX30" fmla="*/ 151810 w 280280"/>
                  <a:gd name="connsiteY30" fmla="*/ 581891 h 763260"/>
                  <a:gd name="connsiteX31" fmla="*/ 106468 w 280280"/>
                  <a:gd name="connsiteY31" fmla="*/ 597005 h 763260"/>
                  <a:gd name="connsiteX32" fmla="*/ 91354 w 280280"/>
                  <a:gd name="connsiteY32" fmla="*/ 619676 h 763260"/>
                  <a:gd name="connsiteX33" fmla="*/ 61126 w 280280"/>
                  <a:gd name="connsiteY33" fmla="*/ 687689 h 763260"/>
                  <a:gd name="connsiteX34" fmla="*/ 38455 w 280280"/>
                  <a:gd name="connsiteY34" fmla="*/ 710360 h 763260"/>
                  <a:gd name="connsiteX35" fmla="*/ 15784 w 280280"/>
                  <a:gd name="connsiteY35" fmla="*/ 717917 h 763260"/>
                  <a:gd name="connsiteX36" fmla="*/ 670 w 280280"/>
                  <a:gd name="connsiteY36" fmla="*/ 763260 h 763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280" h="763260">
                    <a:moveTo>
                      <a:pt x="670" y="763260"/>
                    </a:moveTo>
                    <a:lnTo>
                      <a:pt x="670" y="763260"/>
                    </a:lnTo>
                    <a:cubicBezTo>
                      <a:pt x="3189" y="730513"/>
                      <a:pt x="3105" y="697460"/>
                      <a:pt x="8227" y="665018"/>
                    </a:cubicBezTo>
                    <a:cubicBezTo>
                      <a:pt x="10712" y="649281"/>
                      <a:pt x="18303" y="634790"/>
                      <a:pt x="23341" y="619676"/>
                    </a:cubicBezTo>
                    <a:lnTo>
                      <a:pt x="30898" y="597005"/>
                    </a:lnTo>
                    <a:cubicBezTo>
                      <a:pt x="28379" y="589448"/>
                      <a:pt x="26903" y="581459"/>
                      <a:pt x="23341" y="574334"/>
                    </a:cubicBezTo>
                    <a:cubicBezTo>
                      <a:pt x="-5958" y="515736"/>
                      <a:pt x="19665" y="585976"/>
                      <a:pt x="670" y="528992"/>
                    </a:cubicBezTo>
                    <a:cubicBezTo>
                      <a:pt x="4491" y="509888"/>
                      <a:pt x="7697" y="476623"/>
                      <a:pt x="23341" y="460979"/>
                    </a:cubicBezTo>
                    <a:cubicBezTo>
                      <a:pt x="28974" y="455346"/>
                      <a:pt x="38455" y="455941"/>
                      <a:pt x="46012" y="453422"/>
                    </a:cubicBezTo>
                    <a:cubicBezTo>
                      <a:pt x="51050" y="443346"/>
                      <a:pt x="55537" y="432974"/>
                      <a:pt x="61126" y="423193"/>
                    </a:cubicBezTo>
                    <a:cubicBezTo>
                      <a:pt x="65632" y="415307"/>
                      <a:pt x="72551" y="408822"/>
                      <a:pt x="76240" y="400522"/>
                    </a:cubicBezTo>
                    <a:cubicBezTo>
                      <a:pt x="82710" y="385964"/>
                      <a:pt x="91354" y="355180"/>
                      <a:pt x="91354" y="355180"/>
                    </a:cubicBezTo>
                    <a:cubicBezTo>
                      <a:pt x="88835" y="335028"/>
                      <a:pt x="88052" y="314582"/>
                      <a:pt x="83797" y="294724"/>
                    </a:cubicBezTo>
                    <a:cubicBezTo>
                      <a:pt x="80459" y="279146"/>
                      <a:pt x="68683" y="249382"/>
                      <a:pt x="68683" y="249382"/>
                    </a:cubicBezTo>
                    <a:cubicBezTo>
                      <a:pt x="71202" y="239306"/>
                      <a:pt x="71087" y="228172"/>
                      <a:pt x="76240" y="219154"/>
                    </a:cubicBezTo>
                    <a:cubicBezTo>
                      <a:pt x="81542" y="209875"/>
                      <a:pt x="96463" y="206886"/>
                      <a:pt x="98911" y="196483"/>
                    </a:cubicBezTo>
                    <a:cubicBezTo>
                      <a:pt x="107009" y="162067"/>
                      <a:pt x="103116" y="125881"/>
                      <a:pt x="106468" y="90684"/>
                    </a:cubicBezTo>
                    <a:cubicBezTo>
                      <a:pt x="108157" y="72952"/>
                      <a:pt x="111506" y="55418"/>
                      <a:pt x="114025" y="37785"/>
                    </a:cubicBezTo>
                    <a:cubicBezTo>
                      <a:pt x="111506" y="30228"/>
                      <a:pt x="103510" y="22510"/>
                      <a:pt x="106468" y="15114"/>
                    </a:cubicBezTo>
                    <a:cubicBezTo>
                      <a:pt x="109841" y="6681"/>
                      <a:pt x="120068" y="454"/>
                      <a:pt x="129139" y="0"/>
                    </a:cubicBezTo>
                    <a:lnTo>
                      <a:pt x="257608" y="7557"/>
                    </a:lnTo>
                    <a:cubicBezTo>
                      <a:pt x="260127" y="15114"/>
                      <a:pt x="263437" y="22452"/>
                      <a:pt x="265165" y="30228"/>
                    </a:cubicBezTo>
                    <a:cubicBezTo>
                      <a:pt x="268489" y="45186"/>
                      <a:pt x="269718" y="60545"/>
                      <a:pt x="272723" y="75570"/>
                    </a:cubicBezTo>
                    <a:cubicBezTo>
                      <a:pt x="274760" y="85754"/>
                      <a:pt x="277761" y="95722"/>
                      <a:pt x="280280" y="105798"/>
                    </a:cubicBezTo>
                    <a:cubicBezTo>
                      <a:pt x="266916" y="319616"/>
                      <a:pt x="279184" y="141616"/>
                      <a:pt x="265165" y="309838"/>
                    </a:cubicBezTo>
                    <a:cubicBezTo>
                      <a:pt x="256183" y="417621"/>
                      <a:pt x="285137" y="389726"/>
                      <a:pt x="234937" y="423193"/>
                    </a:cubicBezTo>
                    <a:cubicBezTo>
                      <a:pt x="232418" y="438307"/>
                      <a:pt x="232225" y="453999"/>
                      <a:pt x="227380" y="468536"/>
                    </a:cubicBezTo>
                    <a:cubicBezTo>
                      <a:pt x="217189" y="499110"/>
                      <a:pt x="212689" y="487217"/>
                      <a:pt x="189595" y="498764"/>
                    </a:cubicBezTo>
                    <a:cubicBezTo>
                      <a:pt x="181471" y="502826"/>
                      <a:pt x="174481" y="508840"/>
                      <a:pt x="166924" y="513878"/>
                    </a:cubicBezTo>
                    <a:cubicBezTo>
                      <a:pt x="164405" y="523954"/>
                      <a:pt x="161620" y="533967"/>
                      <a:pt x="159367" y="544106"/>
                    </a:cubicBezTo>
                    <a:cubicBezTo>
                      <a:pt x="156581" y="556645"/>
                      <a:pt x="160892" y="572809"/>
                      <a:pt x="151810" y="581891"/>
                    </a:cubicBezTo>
                    <a:cubicBezTo>
                      <a:pt x="140545" y="593156"/>
                      <a:pt x="106468" y="597005"/>
                      <a:pt x="106468" y="597005"/>
                    </a:cubicBezTo>
                    <a:cubicBezTo>
                      <a:pt x="101430" y="604562"/>
                      <a:pt x="95043" y="611376"/>
                      <a:pt x="91354" y="619676"/>
                    </a:cubicBezTo>
                    <a:cubicBezTo>
                      <a:pt x="72524" y="662042"/>
                      <a:pt x="85558" y="658371"/>
                      <a:pt x="61126" y="687689"/>
                    </a:cubicBezTo>
                    <a:cubicBezTo>
                      <a:pt x="54284" y="695899"/>
                      <a:pt x="47347" y="704432"/>
                      <a:pt x="38455" y="710360"/>
                    </a:cubicBezTo>
                    <a:cubicBezTo>
                      <a:pt x="31827" y="714779"/>
                      <a:pt x="22909" y="714355"/>
                      <a:pt x="15784" y="717917"/>
                    </a:cubicBezTo>
                    <a:cubicBezTo>
                      <a:pt x="-8534" y="730076"/>
                      <a:pt x="3189" y="755703"/>
                      <a:pt x="670" y="76326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Explosion 2 20"/>
              <p:cNvSpPr/>
              <p:nvPr/>
            </p:nvSpPr>
            <p:spPr>
              <a:xfrm>
                <a:off x="5212366" y="1985170"/>
                <a:ext cx="571151" cy="1094355"/>
              </a:xfrm>
              <a:prstGeom prst="irregularSeal2">
                <a:avLst/>
              </a:prstGeom>
              <a:solidFill>
                <a:srgbClr val="FFFF00">
                  <a:alpha val="66000"/>
                </a:srgbClr>
              </a:solidFill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3620038" y="2173132"/>
                <a:ext cx="1895623" cy="895828"/>
              </a:xfrm>
              <a:custGeom>
                <a:avLst/>
                <a:gdLst>
                  <a:gd name="connsiteX0" fmla="*/ 7985 w 1265584"/>
                  <a:gd name="connsiteY0" fmla="*/ 478 h 895828"/>
                  <a:gd name="connsiteX1" fmla="*/ 46085 w 1265584"/>
                  <a:gd name="connsiteY1" fmla="*/ 38578 h 895828"/>
                  <a:gd name="connsiteX2" fmla="*/ 65135 w 1265584"/>
                  <a:gd name="connsiteY2" fmla="*/ 51278 h 895828"/>
                  <a:gd name="connsiteX3" fmla="*/ 198485 w 1265584"/>
                  <a:gd name="connsiteY3" fmla="*/ 63978 h 895828"/>
                  <a:gd name="connsiteX4" fmla="*/ 217535 w 1265584"/>
                  <a:gd name="connsiteY4" fmla="*/ 70328 h 895828"/>
                  <a:gd name="connsiteX5" fmla="*/ 369935 w 1265584"/>
                  <a:gd name="connsiteY5" fmla="*/ 83028 h 895828"/>
                  <a:gd name="connsiteX6" fmla="*/ 312785 w 1265584"/>
                  <a:gd name="connsiteY6" fmla="*/ 95728 h 895828"/>
                  <a:gd name="connsiteX7" fmla="*/ 274685 w 1265584"/>
                  <a:gd name="connsiteY7" fmla="*/ 108428 h 895828"/>
                  <a:gd name="connsiteX8" fmla="*/ 255635 w 1265584"/>
                  <a:gd name="connsiteY8" fmla="*/ 114778 h 895828"/>
                  <a:gd name="connsiteX9" fmla="*/ 103235 w 1265584"/>
                  <a:gd name="connsiteY9" fmla="*/ 127478 h 895828"/>
                  <a:gd name="connsiteX10" fmla="*/ 147685 w 1265584"/>
                  <a:gd name="connsiteY10" fmla="*/ 165578 h 895828"/>
                  <a:gd name="connsiteX11" fmla="*/ 484235 w 1265584"/>
                  <a:gd name="connsiteY11" fmla="*/ 171928 h 895828"/>
                  <a:gd name="connsiteX12" fmla="*/ 617585 w 1265584"/>
                  <a:gd name="connsiteY12" fmla="*/ 178278 h 895828"/>
                  <a:gd name="connsiteX13" fmla="*/ 776335 w 1265584"/>
                  <a:gd name="connsiteY13" fmla="*/ 184628 h 895828"/>
                  <a:gd name="connsiteX14" fmla="*/ 769985 w 1265584"/>
                  <a:gd name="connsiteY14" fmla="*/ 229078 h 895828"/>
                  <a:gd name="connsiteX15" fmla="*/ 744585 w 1265584"/>
                  <a:gd name="connsiteY15" fmla="*/ 235428 h 895828"/>
                  <a:gd name="connsiteX16" fmla="*/ 471535 w 1265584"/>
                  <a:gd name="connsiteY16" fmla="*/ 241778 h 895828"/>
                  <a:gd name="connsiteX17" fmla="*/ 350885 w 1265584"/>
                  <a:gd name="connsiteY17" fmla="*/ 248128 h 895828"/>
                  <a:gd name="connsiteX18" fmla="*/ 255635 w 1265584"/>
                  <a:gd name="connsiteY18" fmla="*/ 260828 h 895828"/>
                  <a:gd name="connsiteX19" fmla="*/ 242935 w 1265584"/>
                  <a:gd name="connsiteY19" fmla="*/ 279878 h 895828"/>
                  <a:gd name="connsiteX20" fmla="*/ 249285 w 1265584"/>
                  <a:gd name="connsiteY20" fmla="*/ 317978 h 895828"/>
                  <a:gd name="connsiteX21" fmla="*/ 325485 w 1265584"/>
                  <a:gd name="connsiteY21" fmla="*/ 349728 h 895828"/>
                  <a:gd name="connsiteX22" fmla="*/ 865235 w 1265584"/>
                  <a:gd name="connsiteY22" fmla="*/ 356078 h 895828"/>
                  <a:gd name="connsiteX23" fmla="*/ 1017635 w 1265584"/>
                  <a:gd name="connsiteY23" fmla="*/ 362428 h 895828"/>
                  <a:gd name="connsiteX24" fmla="*/ 1036685 w 1265584"/>
                  <a:gd name="connsiteY24" fmla="*/ 368778 h 895828"/>
                  <a:gd name="connsiteX25" fmla="*/ 1119235 w 1265584"/>
                  <a:gd name="connsiteY25" fmla="*/ 362428 h 895828"/>
                  <a:gd name="connsiteX26" fmla="*/ 1252585 w 1265584"/>
                  <a:gd name="connsiteY26" fmla="*/ 368778 h 895828"/>
                  <a:gd name="connsiteX27" fmla="*/ 1265285 w 1265584"/>
                  <a:gd name="connsiteY27" fmla="*/ 387828 h 895828"/>
                  <a:gd name="connsiteX28" fmla="*/ 1246235 w 1265584"/>
                  <a:gd name="connsiteY28" fmla="*/ 394178 h 895828"/>
                  <a:gd name="connsiteX29" fmla="*/ 1055735 w 1265584"/>
                  <a:gd name="connsiteY29" fmla="*/ 400528 h 895828"/>
                  <a:gd name="connsiteX30" fmla="*/ 941435 w 1265584"/>
                  <a:gd name="connsiteY30" fmla="*/ 419578 h 895828"/>
                  <a:gd name="connsiteX31" fmla="*/ 566785 w 1265584"/>
                  <a:gd name="connsiteY31" fmla="*/ 432278 h 895828"/>
                  <a:gd name="connsiteX32" fmla="*/ 522335 w 1265584"/>
                  <a:gd name="connsiteY32" fmla="*/ 444978 h 895828"/>
                  <a:gd name="connsiteX33" fmla="*/ 484235 w 1265584"/>
                  <a:gd name="connsiteY33" fmla="*/ 451328 h 895828"/>
                  <a:gd name="connsiteX34" fmla="*/ 376285 w 1265584"/>
                  <a:gd name="connsiteY34" fmla="*/ 457678 h 895828"/>
                  <a:gd name="connsiteX35" fmla="*/ 350885 w 1265584"/>
                  <a:gd name="connsiteY35" fmla="*/ 464028 h 895828"/>
                  <a:gd name="connsiteX36" fmla="*/ 350885 w 1265584"/>
                  <a:gd name="connsiteY36" fmla="*/ 502128 h 895828"/>
                  <a:gd name="connsiteX37" fmla="*/ 433435 w 1265584"/>
                  <a:gd name="connsiteY37" fmla="*/ 533878 h 895828"/>
                  <a:gd name="connsiteX38" fmla="*/ 776335 w 1265584"/>
                  <a:gd name="connsiteY38" fmla="*/ 540228 h 895828"/>
                  <a:gd name="connsiteX39" fmla="*/ 814435 w 1265584"/>
                  <a:gd name="connsiteY39" fmla="*/ 546578 h 895828"/>
                  <a:gd name="connsiteX40" fmla="*/ 814435 w 1265584"/>
                  <a:gd name="connsiteY40" fmla="*/ 584678 h 895828"/>
                  <a:gd name="connsiteX41" fmla="*/ 769985 w 1265584"/>
                  <a:gd name="connsiteY41" fmla="*/ 597378 h 895828"/>
                  <a:gd name="connsiteX42" fmla="*/ 547735 w 1265584"/>
                  <a:gd name="connsiteY42" fmla="*/ 603728 h 895828"/>
                  <a:gd name="connsiteX43" fmla="*/ 509635 w 1265584"/>
                  <a:gd name="connsiteY43" fmla="*/ 610078 h 895828"/>
                  <a:gd name="connsiteX44" fmla="*/ 465185 w 1265584"/>
                  <a:gd name="connsiteY44" fmla="*/ 629128 h 895828"/>
                  <a:gd name="connsiteX45" fmla="*/ 446135 w 1265584"/>
                  <a:gd name="connsiteY45" fmla="*/ 641828 h 895828"/>
                  <a:gd name="connsiteX46" fmla="*/ 433435 w 1265584"/>
                  <a:gd name="connsiteY46" fmla="*/ 679928 h 895828"/>
                  <a:gd name="connsiteX47" fmla="*/ 439785 w 1265584"/>
                  <a:gd name="connsiteY47" fmla="*/ 705328 h 895828"/>
                  <a:gd name="connsiteX48" fmla="*/ 458835 w 1265584"/>
                  <a:gd name="connsiteY48" fmla="*/ 711678 h 895828"/>
                  <a:gd name="connsiteX49" fmla="*/ 554085 w 1265584"/>
                  <a:gd name="connsiteY49" fmla="*/ 724378 h 895828"/>
                  <a:gd name="connsiteX50" fmla="*/ 592185 w 1265584"/>
                  <a:gd name="connsiteY50" fmla="*/ 730728 h 895828"/>
                  <a:gd name="connsiteX51" fmla="*/ 636635 w 1265584"/>
                  <a:gd name="connsiteY51" fmla="*/ 737078 h 895828"/>
                  <a:gd name="connsiteX52" fmla="*/ 706485 w 1265584"/>
                  <a:gd name="connsiteY52" fmla="*/ 749778 h 895828"/>
                  <a:gd name="connsiteX53" fmla="*/ 484235 w 1265584"/>
                  <a:gd name="connsiteY53" fmla="*/ 756128 h 895828"/>
                  <a:gd name="connsiteX54" fmla="*/ 446135 w 1265584"/>
                  <a:gd name="connsiteY54" fmla="*/ 768828 h 895828"/>
                  <a:gd name="connsiteX55" fmla="*/ 433435 w 1265584"/>
                  <a:gd name="connsiteY55" fmla="*/ 787878 h 895828"/>
                  <a:gd name="connsiteX56" fmla="*/ 376285 w 1265584"/>
                  <a:gd name="connsiteY56" fmla="*/ 806928 h 895828"/>
                  <a:gd name="connsiteX57" fmla="*/ 357235 w 1265584"/>
                  <a:gd name="connsiteY57" fmla="*/ 813278 h 895828"/>
                  <a:gd name="connsiteX58" fmla="*/ 338185 w 1265584"/>
                  <a:gd name="connsiteY58" fmla="*/ 819628 h 895828"/>
                  <a:gd name="connsiteX59" fmla="*/ 376285 w 1265584"/>
                  <a:gd name="connsiteY59" fmla="*/ 845028 h 895828"/>
                  <a:gd name="connsiteX60" fmla="*/ 388985 w 1265584"/>
                  <a:gd name="connsiteY60" fmla="*/ 864078 h 895828"/>
                  <a:gd name="connsiteX61" fmla="*/ 382635 w 1265584"/>
                  <a:gd name="connsiteY61" fmla="*/ 883128 h 895828"/>
                  <a:gd name="connsiteX62" fmla="*/ 363585 w 1265584"/>
                  <a:gd name="connsiteY62" fmla="*/ 895828 h 895828"/>
                  <a:gd name="connsiteX63" fmla="*/ 217535 w 1265584"/>
                  <a:gd name="connsiteY63" fmla="*/ 889478 h 895828"/>
                  <a:gd name="connsiteX64" fmla="*/ 230235 w 1265584"/>
                  <a:gd name="connsiteY64" fmla="*/ 870428 h 895828"/>
                  <a:gd name="connsiteX65" fmla="*/ 249285 w 1265584"/>
                  <a:gd name="connsiteY65" fmla="*/ 857728 h 895828"/>
                  <a:gd name="connsiteX66" fmla="*/ 261985 w 1265584"/>
                  <a:gd name="connsiteY66" fmla="*/ 819628 h 895828"/>
                  <a:gd name="connsiteX67" fmla="*/ 255635 w 1265584"/>
                  <a:gd name="connsiteY67" fmla="*/ 571978 h 895828"/>
                  <a:gd name="connsiteX68" fmla="*/ 249285 w 1265584"/>
                  <a:gd name="connsiteY68" fmla="*/ 552928 h 895828"/>
                  <a:gd name="connsiteX69" fmla="*/ 242935 w 1265584"/>
                  <a:gd name="connsiteY69" fmla="*/ 527528 h 895828"/>
                  <a:gd name="connsiteX70" fmla="*/ 217535 w 1265584"/>
                  <a:gd name="connsiteY70" fmla="*/ 489428 h 895828"/>
                  <a:gd name="connsiteX71" fmla="*/ 198485 w 1265584"/>
                  <a:gd name="connsiteY71" fmla="*/ 438628 h 895828"/>
                  <a:gd name="connsiteX72" fmla="*/ 179435 w 1265584"/>
                  <a:gd name="connsiteY72" fmla="*/ 419578 h 895828"/>
                  <a:gd name="connsiteX73" fmla="*/ 166735 w 1265584"/>
                  <a:gd name="connsiteY73" fmla="*/ 381478 h 895828"/>
                  <a:gd name="connsiteX74" fmla="*/ 141335 w 1265584"/>
                  <a:gd name="connsiteY74" fmla="*/ 337028 h 895828"/>
                  <a:gd name="connsiteX75" fmla="*/ 122285 w 1265584"/>
                  <a:gd name="connsiteY75" fmla="*/ 273528 h 895828"/>
                  <a:gd name="connsiteX76" fmla="*/ 109585 w 1265584"/>
                  <a:gd name="connsiteY76" fmla="*/ 235428 h 895828"/>
                  <a:gd name="connsiteX77" fmla="*/ 96885 w 1265584"/>
                  <a:gd name="connsiteY77" fmla="*/ 216378 h 895828"/>
                  <a:gd name="connsiteX78" fmla="*/ 90535 w 1265584"/>
                  <a:gd name="connsiteY78" fmla="*/ 197328 h 895828"/>
                  <a:gd name="connsiteX79" fmla="*/ 52435 w 1265584"/>
                  <a:gd name="connsiteY79" fmla="*/ 140178 h 895828"/>
                  <a:gd name="connsiteX80" fmla="*/ 39735 w 1265584"/>
                  <a:gd name="connsiteY80" fmla="*/ 121128 h 895828"/>
                  <a:gd name="connsiteX81" fmla="*/ 33385 w 1265584"/>
                  <a:gd name="connsiteY81" fmla="*/ 102078 h 895828"/>
                  <a:gd name="connsiteX82" fmla="*/ 20685 w 1265584"/>
                  <a:gd name="connsiteY82" fmla="*/ 83028 h 895828"/>
                  <a:gd name="connsiteX83" fmla="*/ 14335 w 1265584"/>
                  <a:gd name="connsiteY83" fmla="*/ 63978 h 895828"/>
                  <a:gd name="connsiteX84" fmla="*/ 7985 w 1265584"/>
                  <a:gd name="connsiteY84" fmla="*/ 478 h 895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265584" h="895828">
                    <a:moveTo>
                      <a:pt x="7985" y="478"/>
                    </a:moveTo>
                    <a:cubicBezTo>
                      <a:pt x="13277" y="-3755"/>
                      <a:pt x="10932" y="21002"/>
                      <a:pt x="46085" y="38578"/>
                    </a:cubicBezTo>
                    <a:cubicBezTo>
                      <a:pt x="52911" y="41991"/>
                      <a:pt x="57607" y="50023"/>
                      <a:pt x="65135" y="51278"/>
                    </a:cubicBezTo>
                    <a:cubicBezTo>
                      <a:pt x="109179" y="58619"/>
                      <a:pt x="198485" y="63978"/>
                      <a:pt x="198485" y="63978"/>
                    </a:cubicBezTo>
                    <a:cubicBezTo>
                      <a:pt x="204835" y="66095"/>
                      <a:pt x="211001" y="68876"/>
                      <a:pt x="217535" y="70328"/>
                    </a:cubicBezTo>
                    <a:cubicBezTo>
                      <a:pt x="268028" y="81549"/>
                      <a:pt x="317604" y="80121"/>
                      <a:pt x="369935" y="83028"/>
                    </a:cubicBezTo>
                    <a:cubicBezTo>
                      <a:pt x="315431" y="101196"/>
                      <a:pt x="402190" y="73377"/>
                      <a:pt x="312785" y="95728"/>
                    </a:cubicBezTo>
                    <a:cubicBezTo>
                      <a:pt x="299798" y="98975"/>
                      <a:pt x="287385" y="104195"/>
                      <a:pt x="274685" y="108428"/>
                    </a:cubicBezTo>
                    <a:cubicBezTo>
                      <a:pt x="268335" y="110545"/>
                      <a:pt x="262237" y="113678"/>
                      <a:pt x="255635" y="114778"/>
                    </a:cubicBezTo>
                    <a:cubicBezTo>
                      <a:pt x="179895" y="127401"/>
                      <a:pt x="230390" y="120414"/>
                      <a:pt x="103235" y="127478"/>
                    </a:cubicBezTo>
                    <a:cubicBezTo>
                      <a:pt x="111018" y="166391"/>
                      <a:pt x="100242" y="163970"/>
                      <a:pt x="147685" y="165578"/>
                    </a:cubicBezTo>
                    <a:cubicBezTo>
                      <a:pt x="259824" y="169379"/>
                      <a:pt x="372052" y="169811"/>
                      <a:pt x="484235" y="171928"/>
                    </a:cubicBezTo>
                    <a:lnTo>
                      <a:pt x="617585" y="178278"/>
                    </a:lnTo>
                    <a:cubicBezTo>
                      <a:pt x="670494" y="180578"/>
                      <a:pt x="726094" y="167881"/>
                      <a:pt x="776335" y="184628"/>
                    </a:cubicBezTo>
                    <a:cubicBezTo>
                      <a:pt x="790534" y="189361"/>
                      <a:pt x="777918" y="216386"/>
                      <a:pt x="769985" y="229078"/>
                    </a:cubicBezTo>
                    <a:cubicBezTo>
                      <a:pt x="765360" y="236479"/>
                      <a:pt x="753304" y="235057"/>
                      <a:pt x="744585" y="235428"/>
                    </a:cubicBezTo>
                    <a:cubicBezTo>
                      <a:pt x="653626" y="239299"/>
                      <a:pt x="562552" y="239661"/>
                      <a:pt x="471535" y="241778"/>
                    </a:cubicBezTo>
                    <a:lnTo>
                      <a:pt x="350885" y="248128"/>
                    </a:lnTo>
                    <a:cubicBezTo>
                      <a:pt x="273816" y="253100"/>
                      <a:pt x="297342" y="246926"/>
                      <a:pt x="255635" y="260828"/>
                    </a:cubicBezTo>
                    <a:cubicBezTo>
                      <a:pt x="251402" y="267178"/>
                      <a:pt x="243778" y="272293"/>
                      <a:pt x="242935" y="279878"/>
                    </a:cubicBezTo>
                    <a:cubicBezTo>
                      <a:pt x="241513" y="292674"/>
                      <a:pt x="241902" y="307430"/>
                      <a:pt x="249285" y="317978"/>
                    </a:cubicBezTo>
                    <a:cubicBezTo>
                      <a:pt x="265175" y="340679"/>
                      <a:pt x="300100" y="349170"/>
                      <a:pt x="325485" y="349728"/>
                    </a:cubicBezTo>
                    <a:cubicBezTo>
                      <a:pt x="505371" y="353682"/>
                      <a:pt x="685318" y="353961"/>
                      <a:pt x="865235" y="356078"/>
                    </a:cubicBezTo>
                    <a:cubicBezTo>
                      <a:pt x="916035" y="358195"/>
                      <a:pt x="966930" y="358672"/>
                      <a:pt x="1017635" y="362428"/>
                    </a:cubicBezTo>
                    <a:cubicBezTo>
                      <a:pt x="1024310" y="362922"/>
                      <a:pt x="1029992" y="368778"/>
                      <a:pt x="1036685" y="368778"/>
                    </a:cubicBezTo>
                    <a:cubicBezTo>
                      <a:pt x="1064283" y="368778"/>
                      <a:pt x="1091718" y="364545"/>
                      <a:pt x="1119235" y="362428"/>
                    </a:cubicBezTo>
                    <a:cubicBezTo>
                      <a:pt x="1163685" y="364545"/>
                      <a:pt x="1208743" y="361153"/>
                      <a:pt x="1252585" y="368778"/>
                    </a:cubicBezTo>
                    <a:cubicBezTo>
                      <a:pt x="1260104" y="370086"/>
                      <a:pt x="1267136" y="380424"/>
                      <a:pt x="1265285" y="387828"/>
                    </a:cubicBezTo>
                    <a:cubicBezTo>
                      <a:pt x="1263662" y="394322"/>
                      <a:pt x="1252916" y="393773"/>
                      <a:pt x="1246235" y="394178"/>
                    </a:cubicBezTo>
                    <a:cubicBezTo>
                      <a:pt x="1182816" y="398022"/>
                      <a:pt x="1119235" y="398411"/>
                      <a:pt x="1055735" y="400528"/>
                    </a:cubicBezTo>
                    <a:cubicBezTo>
                      <a:pt x="984298" y="418387"/>
                      <a:pt x="1022303" y="411491"/>
                      <a:pt x="941435" y="419578"/>
                    </a:cubicBezTo>
                    <a:cubicBezTo>
                      <a:pt x="808861" y="463769"/>
                      <a:pt x="947767" y="419579"/>
                      <a:pt x="566785" y="432278"/>
                    </a:cubicBezTo>
                    <a:cubicBezTo>
                      <a:pt x="550515" y="432820"/>
                      <a:pt x="537682" y="441568"/>
                      <a:pt x="522335" y="444978"/>
                    </a:cubicBezTo>
                    <a:cubicBezTo>
                      <a:pt x="509766" y="447771"/>
                      <a:pt x="497062" y="450213"/>
                      <a:pt x="484235" y="451328"/>
                    </a:cubicBezTo>
                    <a:cubicBezTo>
                      <a:pt x="448325" y="454451"/>
                      <a:pt x="412268" y="455561"/>
                      <a:pt x="376285" y="457678"/>
                    </a:cubicBezTo>
                    <a:cubicBezTo>
                      <a:pt x="367818" y="459795"/>
                      <a:pt x="358147" y="459187"/>
                      <a:pt x="350885" y="464028"/>
                    </a:cubicBezTo>
                    <a:cubicBezTo>
                      <a:pt x="331663" y="476842"/>
                      <a:pt x="336240" y="489314"/>
                      <a:pt x="350885" y="502128"/>
                    </a:cubicBezTo>
                    <a:cubicBezTo>
                      <a:pt x="380995" y="528474"/>
                      <a:pt x="393921" y="532582"/>
                      <a:pt x="433435" y="533878"/>
                    </a:cubicBezTo>
                    <a:cubicBezTo>
                      <a:pt x="547693" y="537624"/>
                      <a:pt x="662035" y="538111"/>
                      <a:pt x="776335" y="540228"/>
                    </a:cubicBezTo>
                    <a:cubicBezTo>
                      <a:pt x="789035" y="542345"/>
                      <a:pt x="803256" y="540190"/>
                      <a:pt x="814435" y="546578"/>
                    </a:cubicBezTo>
                    <a:cubicBezTo>
                      <a:pt x="825211" y="552736"/>
                      <a:pt x="820593" y="578520"/>
                      <a:pt x="814435" y="584678"/>
                    </a:cubicBezTo>
                    <a:cubicBezTo>
                      <a:pt x="811434" y="587679"/>
                      <a:pt x="770159" y="597369"/>
                      <a:pt x="769985" y="597378"/>
                    </a:cubicBezTo>
                    <a:cubicBezTo>
                      <a:pt x="695969" y="601174"/>
                      <a:pt x="621818" y="601611"/>
                      <a:pt x="547735" y="603728"/>
                    </a:cubicBezTo>
                    <a:cubicBezTo>
                      <a:pt x="535035" y="605845"/>
                      <a:pt x="522204" y="607285"/>
                      <a:pt x="509635" y="610078"/>
                    </a:cubicBezTo>
                    <a:cubicBezTo>
                      <a:pt x="495063" y="613316"/>
                      <a:pt x="477539" y="622069"/>
                      <a:pt x="465185" y="629128"/>
                    </a:cubicBezTo>
                    <a:cubicBezTo>
                      <a:pt x="458559" y="632914"/>
                      <a:pt x="452485" y="637595"/>
                      <a:pt x="446135" y="641828"/>
                    </a:cubicBezTo>
                    <a:cubicBezTo>
                      <a:pt x="441902" y="654528"/>
                      <a:pt x="430188" y="666941"/>
                      <a:pt x="433435" y="679928"/>
                    </a:cubicBezTo>
                    <a:cubicBezTo>
                      <a:pt x="435552" y="688395"/>
                      <a:pt x="434333" y="698513"/>
                      <a:pt x="439785" y="705328"/>
                    </a:cubicBezTo>
                    <a:cubicBezTo>
                      <a:pt x="443966" y="710555"/>
                      <a:pt x="452399" y="709839"/>
                      <a:pt x="458835" y="711678"/>
                    </a:cubicBezTo>
                    <a:cubicBezTo>
                      <a:pt x="501363" y="723829"/>
                      <a:pt x="490419" y="716888"/>
                      <a:pt x="554085" y="724378"/>
                    </a:cubicBezTo>
                    <a:cubicBezTo>
                      <a:pt x="566872" y="725882"/>
                      <a:pt x="579460" y="728770"/>
                      <a:pt x="592185" y="730728"/>
                    </a:cubicBezTo>
                    <a:cubicBezTo>
                      <a:pt x="606978" y="733004"/>
                      <a:pt x="621842" y="734802"/>
                      <a:pt x="636635" y="737078"/>
                    </a:cubicBezTo>
                    <a:cubicBezTo>
                      <a:pt x="671840" y="742494"/>
                      <a:pt x="673461" y="743173"/>
                      <a:pt x="706485" y="749778"/>
                    </a:cubicBezTo>
                    <a:cubicBezTo>
                      <a:pt x="632402" y="751895"/>
                      <a:pt x="558151" y="750720"/>
                      <a:pt x="484235" y="756128"/>
                    </a:cubicBezTo>
                    <a:cubicBezTo>
                      <a:pt x="470884" y="757105"/>
                      <a:pt x="446135" y="768828"/>
                      <a:pt x="446135" y="768828"/>
                    </a:cubicBezTo>
                    <a:cubicBezTo>
                      <a:pt x="441902" y="775178"/>
                      <a:pt x="439907" y="783833"/>
                      <a:pt x="433435" y="787878"/>
                    </a:cubicBezTo>
                    <a:lnTo>
                      <a:pt x="376285" y="806928"/>
                    </a:lnTo>
                    <a:lnTo>
                      <a:pt x="357235" y="813278"/>
                    </a:lnTo>
                    <a:lnTo>
                      <a:pt x="338185" y="819628"/>
                    </a:lnTo>
                    <a:cubicBezTo>
                      <a:pt x="351582" y="859819"/>
                      <a:pt x="332112" y="819786"/>
                      <a:pt x="376285" y="845028"/>
                    </a:cubicBezTo>
                    <a:cubicBezTo>
                      <a:pt x="382911" y="848814"/>
                      <a:pt x="384752" y="857728"/>
                      <a:pt x="388985" y="864078"/>
                    </a:cubicBezTo>
                    <a:cubicBezTo>
                      <a:pt x="386868" y="870428"/>
                      <a:pt x="386816" y="877901"/>
                      <a:pt x="382635" y="883128"/>
                    </a:cubicBezTo>
                    <a:cubicBezTo>
                      <a:pt x="377867" y="889087"/>
                      <a:pt x="371211" y="895535"/>
                      <a:pt x="363585" y="895828"/>
                    </a:cubicBezTo>
                    <a:lnTo>
                      <a:pt x="217535" y="889478"/>
                    </a:lnTo>
                    <a:cubicBezTo>
                      <a:pt x="221768" y="883128"/>
                      <a:pt x="224839" y="875824"/>
                      <a:pt x="230235" y="870428"/>
                    </a:cubicBezTo>
                    <a:cubicBezTo>
                      <a:pt x="235631" y="865032"/>
                      <a:pt x="245240" y="864200"/>
                      <a:pt x="249285" y="857728"/>
                    </a:cubicBezTo>
                    <a:cubicBezTo>
                      <a:pt x="256380" y="846376"/>
                      <a:pt x="261985" y="819628"/>
                      <a:pt x="261985" y="819628"/>
                    </a:cubicBezTo>
                    <a:cubicBezTo>
                      <a:pt x="259868" y="737078"/>
                      <a:pt x="259563" y="654462"/>
                      <a:pt x="255635" y="571978"/>
                    </a:cubicBezTo>
                    <a:cubicBezTo>
                      <a:pt x="255317" y="565292"/>
                      <a:pt x="251124" y="559364"/>
                      <a:pt x="249285" y="552928"/>
                    </a:cubicBezTo>
                    <a:cubicBezTo>
                      <a:pt x="246887" y="544537"/>
                      <a:pt x="246838" y="535334"/>
                      <a:pt x="242935" y="527528"/>
                    </a:cubicBezTo>
                    <a:cubicBezTo>
                      <a:pt x="236109" y="513876"/>
                      <a:pt x="222362" y="503908"/>
                      <a:pt x="217535" y="489428"/>
                    </a:cubicBezTo>
                    <a:cubicBezTo>
                      <a:pt x="213313" y="476762"/>
                      <a:pt x="203909" y="447306"/>
                      <a:pt x="198485" y="438628"/>
                    </a:cubicBezTo>
                    <a:cubicBezTo>
                      <a:pt x="193725" y="431013"/>
                      <a:pt x="185785" y="425928"/>
                      <a:pt x="179435" y="419578"/>
                    </a:cubicBezTo>
                    <a:cubicBezTo>
                      <a:pt x="175202" y="406878"/>
                      <a:pt x="172722" y="393452"/>
                      <a:pt x="166735" y="381478"/>
                    </a:cubicBezTo>
                    <a:cubicBezTo>
                      <a:pt x="150622" y="349252"/>
                      <a:pt x="159286" y="363954"/>
                      <a:pt x="141335" y="337028"/>
                    </a:cubicBezTo>
                    <a:cubicBezTo>
                      <a:pt x="129842" y="268072"/>
                      <a:pt x="143380" y="326265"/>
                      <a:pt x="122285" y="273528"/>
                    </a:cubicBezTo>
                    <a:cubicBezTo>
                      <a:pt x="117313" y="261099"/>
                      <a:pt x="117011" y="246567"/>
                      <a:pt x="109585" y="235428"/>
                    </a:cubicBezTo>
                    <a:cubicBezTo>
                      <a:pt x="105352" y="229078"/>
                      <a:pt x="100298" y="223204"/>
                      <a:pt x="96885" y="216378"/>
                    </a:cubicBezTo>
                    <a:cubicBezTo>
                      <a:pt x="93892" y="210391"/>
                      <a:pt x="93786" y="203179"/>
                      <a:pt x="90535" y="197328"/>
                    </a:cubicBezTo>
                    <a:lnTo>
                      <a:pt x="52435" y="140178"/>
                    </a:lnTo>
                    <a:cubicBezTo>
                      <a:pt x="48202" y="133828"/>
                      <a:pt x="42148" y="128368"/>
                      <a:pt x="39735" y="121128"/>
                    </a:cubicBezTo>
                    <a:cubicBezTo>
                      <a:pt x="37618" y="114778"/>
                      <a:pt x="36378" y="108065"/>
                      <a:pt x="33385" y="102078"/>
                    </a:cubicBezTo>
                    <a:cubicBezTo>
                      <a:pt x="29972" y="95252"/>
                      <a:pt x="24098" y="89854"/>
                      <a:pt x="20685" y="83028"/>
                    </a:cubicBezTo>
                    <a:cubicBezTo>
                      <a:pt x="17692" y="77041"/>
                      <a:pt x="17586" y="69829"/>
                      <a:pt x="14335" y="63978"/>
                    </a:cubicBezTo>
                    <a:cubicBezTo>
                      <a:pt x="-9826" y="20488"/>
                      <a:pt x="2693" y="4711"/>
                      <a:pt x="7985" y="478"/>
                    </a:cubicBezTo>
                    <a:close/>
                  </a:path>
                </a:pathLst>
              </a:custGeom>
              <a:solidFill>
                <a:srgbClr val="4BACC6">
                  <a:lumMod val="60000"/>
                  <a:lumOff val="40000"/>
                </a:srgbClr>
              </a:solidFill>
              <a:ln w="25400" cap="flat" cmpd="sng" algn="ctr">
                <a:solidFill>
                  <a:srgbClr val="4BACC6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2051720" y="1052736"/>
                <a:ext cx="590550" cy="553012"/>
              </a:xfrm>
              <a:custGeom>
                <a:avLst/>
                <a:gdLst>
                  <a:gd name="connsiteX0" fmla="*/ 0 w 590550"/>
                  <a:gd name="connsiteY0" fmla="*/ 641350 h 641350"/>
                  <a:gd name="connsiteX1" fmla="*/ 38100 w 590550"/>
                  <a:gd name="connsiteY1" fmla="*/ 622300 h 641350"/>
                  <a:gd name="connsiteX2" fmla="*/ 57150 w 590550"/>
                  <a:gd name="connsiteY2" fmla="*/ 603250 h 641350"/>
                  <a:gd name="connsiteX3" fmla="*/ 88900 w 590550"/>
                  <a:gd name="connsiteY3" fmla="*/ 546100 h 641350"/>
                  <a:gd name="connsiteX4" fmla="*/ 107950 w 590550"/>
                  <a:gd name="connsiteY4" fmla="*/ 476250 h 641350"/>
                  <a:gd name="connsiteX5" fmla="*/ 114300 w 590550"/>
                  <a:gd name="connsiteY5" fmla="*/ 457200 h 641350"/>
                  <a:gd name="connsiteX6" fmla="*/ 120650 w 590550"/>
                  <a:gd name="connsiteY6" fmla="*/ 323850 h 641350"/>
                  <a:gd name="connsiteX7" fmla="*/ 127000 w 590550"/>
                  <a:gd name="connsiteY7" fmla="*/ 298450 h 641350"/>
                  <a:gd name="connsiteX8" fmla="*/ 146050 w 590550"/>
                  <a:gd name="connsiteY8" fmla="*/ 285750 h 641350"/>
                  <a:gd name="connsiteX9" fmla="*/ 158750 w 590550"/>
                  <a:gd name="connsiteY9" fmla="*/ 304800 h 641350"/>
                  <a:gd name="connsiteX10" fmla="*/ 171450 w 590550"/>
                  <a:gd name="connsiteY10" fmla="*/ 400050 h 641350"/>
                  <a:gd name="connsiteX11" fmla="*/ 184150 w 590550"/>
                  <a:gd name="connsiteY11" fmla="*/ 463550 h 641350"/>
                  <a:gd name="connsiteX12" fmla="*/ 196850 w 590550"/>
                  <a:gd name="connsiteY12" fmla="*/ 508000 h 641350"/>
                  <a:gd name="connsiteX13" fmla="*/ 209550 w 590550"/>
                  <a:gd name="connsiteY13" fmla="*/ 527050 h 641350"/>
                  <a:gd name="connsiteX14" fmla="*/ 228600 w 590550"/>
                  <a:gd name="connsiteY14" fmla="*/ 533400 h 641350"/>
                  <a:gd name="connsiteX15" fmla="*/ 247650 w 590550"/>
                  <a:gd name="connsiteY15" fmla="*/ 546100 h 641350"/>
                  <a:gd name="connsiteX16" fmla="*/ 260350 w 590550"/>
                  <a:gd name="connsiteY16" fmla="*/ 508000 h 641350"/>
                  <a:gd name="connsiteX17" fmla="*/ 266700 w 590550"/>
                  <a:gd name="connsiteY17" fmla="*/ 488950 h 641350"/>
                  <a:gd name="connsiteX18" fmla="*/ 273050 w 590550"/>
                  <a:gd name="connsiteY18" fmla="*/ 450850 h 641350"/>
                  <a:gd name="connsiteX19" fmla="*/ 279400 w 590550"/>
                  <a:gd name="connsiteY19" fmla="*/ 311150 h 641350"/>
                  <a:gd name="connsiteX20" fmla="*/ 285750 w 590550"/>
                  <a:gd name="connsiteY20" fmla="*/ 215900 h 641350"/>
                  <a:gd name="connsiteX21" fmla="*/ 298450 w 590550"/>
                  <a:gd name="connsiteY21" fmla="*/ 0 h 641350"/>
                  <a:gd name="connsiteX22" fmla="*/ 304800 w 590550"/>
                  <a:gd name="connsiteY22" fmla="*/ 19050 h 641350"/>
                  <a:gd name="connsiteX23" fmla="*/ 317500 w 590550"/>
                  <a:gd name="connsiteY23" fmla="*/ 38100 h 641350"/>
                  <a:gd name="connsiteX24" fmla="*/ 330200 w 590550"/>
                  <a:gd name="connsiteY24" fmla="*/ 76200 h 641350"/>
                  <a:gd name="connsiteX25" fmla="*/ 336550 w 590550"/>
                  <a:gd name="connsiteY25" fmla="*/ 247650 h 641350"/>
                  <a:gd name="connsiteX26" fmla="*/ 349250 w 590550"/>
                  <a:gd name="connsiteY26" fmla="*/ 355600 h 641350"/>
                  <a:gd name="connsiteX27" fmla="*/ 355600 w 590550"/>
                  <a:gd name="connsiteY27" fmla="*/ 374650 h 641350"/>
                  <a:gd name="connsiteX28" fmla="*/ 361950 w 590550"/>
                  <a:gd name="connsiteY28" fmla="*/ 400050 h 641350"/>
                  <a:gd name="connsiteX29" fmla="*/ 368300 w 590550"/>
                  <a:gd name="connsiteY29" fmla="*/ 457200 h 641350"/>
                  <a:gd name="connsiteX30" fmla="*/ 374650 w 590550"/>
                  <a:gd name="connsiteY30" fmla="*/ 476250 h 641350"/>
                  <a:gd name="connsiteX31" fmla="*/ 381000 w 590550"/>
                  <a:gd name="connsiteY31" fmla="*/ 520700 h 641350"/>
                  <a:gd name="connsiteX32" fmla="*/ 387350 w 590550"/>
                  <a:gd name="connsiteY32" fmla="*/ 546100 h 641350"/>
                  <a:gd name="connsiteX33" fmla="*/ 406400 w 590550"/>
                  <a:gd name="connsiteY33" fmla="*/ 558800 h 641350"/>
                  <a:gd name="connsiteX34" fmla="*/ 457200 w 590550"/>
                  <a:gd name="connsiteY34" fmla="*/ 539750 h 641350"/>
                  <a:gd name="connsiteX35" fmla="*/ 469900 w 590550"/>
                  <a:gd name="connsiteY35" fmla="*/ 501650 h 641350"/>
                  <a:gd name="connsiteX36" fmla="*/ 476250 w 590550"/>
                  <a:gd name="connsiteY36" fmla="*/ 450850 h 641350"/>
                  <a:gd name="connsiteX37" fmla="*/ 495300 w 590550"/>
                  <a:gd name="connsiteY37" fmla="*/ 469900 h 641350"/>
                  <a:gd name="connsiteX38" fmla="*/ 508000 w 590550"/>
                  <a:gd name="connsiteY38" fmla="*/ 508000 h 641350"/>
                  <a:gd name="connsiteX39" fmla="*/ 527050 w 590550"/>
                  <a:gd name="connsiteY39" fmla="*/ 565150 h 641350"/>
                  <a:gd name="connsiteX40" fmla="*/ 533400 w 590550"/>
                  <a:gd name="connsiteY40" fmla="*/ 584200 h 641350"/>
                  <a:gd name="connsiteX41" fmla="*/ 571500 w 590550"/>
                  <a:gd name="connsiteY41" fmla="*/ 609600 h 641350"/>
                  <a:gd name="connsiteX42" fmla="*/ 590550 w 590550"/>
                  <a:gd name="connsiteY42" fmla="*/ 622300 h 641350"/>
                  <a:gd name="connsiteX43" fmla="*/ 571500 w 590550"/>
                  <a:gd name="connsiteY43" fmla="*/ 635000 h 641350"/>
                  <a:gd name="connsiteX44" fmla="*/ 330200 w 590550"/>
                  <a:gd name="connsiteY44" fmla="*/ 641350 h 641350"/>
                  <a:gd name="connsiteX45" fmla="*/ 0 w 590550"/>
                  <a:gd name="connsiteY45" fmla="*/ 641350 h 6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90550" h="641350">
                    <a:moveTo>
                      <a:pt x="0" y="641350"/>
                    </a:moveTo>
                    <a:cubicBezTo>
                      <a:pt x="12700" y="635000"/>
                      <a:pt x="26286" y="630176"/>
                      <a:pt x="38100" y="622300"/>
                    </a:cubicBezTo>
                    <a:cubicBezTo>
                      <a:pt x="45572" y="617319"/>
                      <a:pt x="51637" y="610339"/>
                      <a:pt x="57150" y="603250"/>
                    </a:cubicBezTo>
                    <a:cubicBezTo>
                      <a:pt x="74575" y="580847"/>
                      <a:pt x="82849" y="570304"/>
                      <a:pt x="88900" y="546100"/>
                    </a:cubicBezTo>
                    <a:cubicBezTo>
                      <a:pt x="106851" y="474297"/>
                      <a:pt x="80704" y="557987"/>
                      <a:pt x="107950" y="476250"/>
                    </a:cubicBezTo>
                    <a:lnTo>
                      <a:pt x="114300" y="457200"/>
                    </a:lnTo>
                    <a:cubicBezTo>
                      <a:pt x="116417" y="412750"/>
                      <a:pt x="117101" y="368209"/>
                      <a:pt x="120650" y="323850"/>
                    </a:cubicBezTo>
                    <a:cubicBezTo>
                      <a:pt x="121346" y="315151"/>
                      <a:pt x="122159" y="305712"/>
                      <a:pt x="127000" y="298450"/>
                    </a:cubicBezTo>
                    <a:cubicBezTo>
                      <a:pt x="131233" y="292100"/>
                      <a:pt x="139700" y="289983"/>
                      <a:pt x="146050" y="285750"/>
                    </a:cubicBezTo>
                    <a:cubicBezTo>
                      <a:pt x="150283" y="292100"/>
                      <a:pt x="155337" y="297974"/>
                      <a:pt x="158750" y="304800"/>
                    </a:cubicBezTo>
                    <a:cubicBezTo>
                      <a:pt x="172045" y="331390"/>
                      <a:pt x="168790" y="380543"/>
                      <a:pt x="171450" y="400050"/>
                    </a:cubicBezTo>
                    <a:cubicBezTo>
                      <a:pt x="174367" y="421438"/>
                      <a:pt x="178915" y="442609"/>
                      <a:pt x="184150" y="463550"/>
                    </a:cubicBezTo>
                    <a:cubicBezTo>
                      <a:pt x="186185" y="471688"/>
                      <a:pt x="192295" y="498890"/>
                      <a:pt x="196850" y="508000"/>
                    </a:cubicBezTo>
                    <a:cubicBezTo>
                      <a:pt x="200263" y="514826"/>
                      <a:pt x="203591" y="522282"/>
                      <a:pt x="209550" y="527050"/>
                    </a:cubicBezTo>
                    <a:cubicBezTo>
                      <a:pt x="214777" y="531231"/>
                      <a:pt x="222613" y="530407"/>
                      <a:pt x="228600" y="533400"/>
                    </a:cubicBezTo>
                    <a:cubicBezTo>
                      <a:pt x="235426" y="536813"/>
                      <a:pt x="241300" y="541867"/>
                      <a:pt x="247650" y="546100"/>
                    </a:cubicBezTo>
                    <a:lnTo>
                      <a:pt x="260350" y="508000"/>
                    </a:lnTo>
                    <a:cubicBezTo>
                      <a:pt x="262467" y="501650"/>
                      <a:pt x="265600" y="495552"/>
                      <a:pt x="266700" y="488950"/>
                    </a:cubicBezTo>
                    <a:lnTo>
                      <a:pt x="273050" y="450850"/>
                    </a:lnTo>
                    <a:cubicBezTo>
                      <a:pt x="275167" y="404283"/>
                      <a:pt x="276884" y="357697"/>
                      <a:pt x="279400" y="311150"/>
                    </a:cubicBezTo>
                    <a:cubicBezTo>
                      <a:pt x="281118" y="279376"/>
                      <a:pt x="284368" y="247690"/>
                      <a:pt x="285750" y="215900"/>
                    </a:cubicBezTo>
                    <a:cubicBezTo>
                      <a:pt x="294942" y="4481"/>
                      <a:pt x="271072" y="82135"/>
                      <a:pt x="298450" y="0"/>
                    </a:cubicBezTo>
                    <a:cubicBezTo>
                      <a:pt x="300567" y="6350"/>
                      <a:pt x="301807" y="13063"/>
                      <a:pt x="304800" y="19050"/>
                    </a:cubicBezTo>
                    <a:cubicBezTo>
                      <a:pt x="308213" y="25876"/>
                      <a:pt x="314400" y="31126"/>
                      <a:pt x="317500" y="38100"/>
                    </a:cubicBezTo>
                    <a:cubicBezTo>
                      <a:pt x="322937" y="50333"/>
                      <a:pt x="330200" y="76200"/>
                      <a:pt x="330200" y="76200"/>
                    </a:cubicBezTo>
                    <a:cubicBezTo>
                      <a:pt x="332317" y="133350"/>
                      <a:pt x="333544" y="190540"/>
                      <a:pt x="336550" y="247650"/>
                    </a:cubicBezTo>
                    <a:cubicBezTo>
                      <a:pt x="338004" y="275281"/>
                      <a:pt x="342395" y="324750"/>
                      <a:pt x="349250" y="355600"/>
                    </a:cubicBezTo>
                    <a:cubicBezTo>
                      <a:pt x="350702" y="362134"/>
                      <a:pt x="353761" y="368214"/>
                      <a:pt x="355600" y="374650"/>
                    </a:cubicBezTo>
                    <a:cubicBezTo>
                      <a:pt x="357998" y="383041"/>
                      <a:pt x="359833" y="391583"/>
                      <a:pt x="361950" y="400050"/>
                    </a:cubicBezTo>
                    <a:cubicBezTo>
                      <a:pt x="364067" y="419100"/>
                      <a:pt x="365149" y="438294"/>
                      <a:pt x="368300" y="457200"/>
                    </a:cubicBezTo>
                    <a:cubicBezTo>
                      <a:pt x="369400" y="463802"/>
                      <a:pt x="373337" y="469686"/>
                      <a:pt x="374650" y="476250"/>
                    </a:cubicBezTo>
                    <a:cubicBezTo>
                      <a:pt x="377585" y="490926"/>
                      <a:pt x="378323" y="505974"/>
                      <a:pt x="381000" y="520700"/>
                    </a:cubicBezTo>
                    <a:cubicBezTo>
                      <a:pt x="382561" y="529286"/>
                      <a:pt x="382509" y="538838"/>
                      <a:pt x="387350" y="546100"/>
                    </a:cubicBezTo>
                    <a:cubicBezTo>
                      <a:pt x="391583" y="552450"/>
                      <a:pt x="400050" y="554567"/>
                      <a:pt x="406400" y="558800"/>
                    </a:cubicBezTo>
                    <a:cubicBezTo>
                      <a:pt x="419206" y="556239"/>
                      <a:pt x="447857" y="554699"/>
                      <a:pt x="457200" y="539750"/>
                    </a:cubicBezTo>
                    <a:cubicBezTo>
                      <a:pt x="464295" y="528398"/>
                      <a:pt x="469900" y="501650"/>
                      <a:pt x="469900" y="501650"/>
                    </a:cubicBezTo>
                    <a:cubicBezTo>
                      <a:pt x="472017" y="484717"/>
                      <a:pt x="465590" y="464176"/>
                      <a:pt x="476250" y="450850"/>
                    </a:cubicBezTo>
                    <a:cubicBezTo>
                      <a:pt x="481860" y="443838"/>
                      <a:pt x="490939" y="462050"/>
                      <a:pt x="495300" y="469900"/>
                    </a:cubicBezTo>
                    <a:cubicBezTo>
                      <a:pt x="501801" y="481602"/>
                      <a:pt x="503767" y="495300"/>
                      <a:pt x="508000" y="508000"/>
                    </a:cubicBezTo>
                    <a:lnTo>
                      <a:pt x="527050" y="565150"/>
                    </a:lnTo>
                    <a:cubicBezTo>
                      <a:pt x="529167" y="571500"/>
                      <a:pt x="527831" y="580487"/>
                      <a:pt x="533400" y="584200"/>
                    </a:cubicBezTo>
                    <a:lnTo>
                      <a:pt x="571500" y="609600"/>
                    </a:lnTo>
                    <a:lnTo>
                      <a:pt x="590550" y="622300"/>
                    </a:lnTo>
                    <a:cubicBezTo>
                      <a:pt x="584200" y="626533"/>
                      <a:pt x="579111" y="634443"/>
                      <a:pt x="571500" y="635000"/>
                    </a:cubicBezTo>
                    <a:cubicBezTo>
                      <a:pt x="491253" y="640872"/>
                      <a:pt x="410640" y="639522"/>
                      <a:pt x="330200" y="641350"/>
                    </a:cubicBezTo>
                    <a:lnTo>
                      <a:pt x="0" y="641350"/>
                    </a:lnTo>
                    <a:close/>
                  </a:path>
                </a:pathLst>
              </a:custGeom>
              <a:solidFill>
                <a:srgbClr val="F79646">
                  <a:lumMod val="60000"/>
                  <a:lumOff val="40000"/>
                </a:srgbClr>
              </a:solidFill>
              <a:ln w="25400" cap="flat" cmpd="sng" algn="ctr">
                <a:solidFill>
                  <a:srgbClr val="F79646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Hexagon 23"/>
              <p:cNvSpPr/>
              <p:nvPr/>
            </p:nvSpPr>
            <p:spPr>
              <a:xfrm>
                <a:off x="765957" y="1556792"/>
                <a:ext cx="3456384" cy="2955962"/>
              </a:xfrm>
              <a:prstGeom prst="hexagon">
                <a:avLst/>
              </a:prstGeom>
              <a:pattFill prst="ltDnDiag">
                <a:fgClr>
                  <a:sysClr val="window" lastClr="FFFFFF">
                    <a:lumMod val="85000"/>
                  </a:sys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801878" y="1110217"/>
                <a:ext cx="576064" cy="3764030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25400" cap="flat" cmpd="sng" algn="ctr">
                <a:solidFill>
                  <a:srgbClr val="4F81B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Chord 25"/>
              <p:cNvSpPr/>
              <p:nvPr/>
            </p:nvSpPr>
            <p:spPr>
              <a:xfrm>
                <a:off x="-1" y="1733868"/>
                <a:ext cx="604553" cy="547560"/>
              </a:xfrm>
              <a:prstGeom prst="chord">
                <a:avLst>
                  <a:gd name="adj1" fmla="val 5353176"/>
                  <a:gd name="adj2" fmla="val 16237947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44646" y="1952836"/>
                <a:ext cx="172501" cy="180020"/>
              </a:xfrm>
              <a:prstGeom prst="ellipse">
                <a:avLst/>
              </a:prstGeom>
              <a:solidFill>
                <a:srgbClr val="F79646">
                  <a:lumMod val="60000"/>
                  <a:lumOff val="40000"/>
                </a:srgbClr>
              </a:solidFill>
              <a:ln w="25400" cap="flat" cmpd="sng" algn="ctr">
                <a:solidFill>
                  <a:srgbClr val="F79646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82706" y="1778562"/>
                <a:ext cx="172501" cy="180020"/>
              </a:xfrm>
              <a:prstGeom prst="ellipse">
                <a:avLst/>
              </a:prstGeom>
              <a:solidFill>
                <a:srgbClr val="F79646">
                  <a:lumMod val="60000"/>
                  <a:lumOff val="40000"/>
                </a:srgbClr>
              </a:solidFill>
              <a:ln w="25400" cap="flat" cmpd="sng" algn="ctr">
                <a:solidFill>
                  <a:srgbClr val="F79646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Circular Arrow 28"/>
              <p:cNvSpPr/>
              <p:nvPr/>
            </p:nvSpPr>
            <p:spPr>
              <a:xfrm rot="20021197">
                <a:off x="-349364" y="1512594"/>
                <a:ext cx="2686500" cy="1182534"/>
              </a:xfrm>
              <a:prstGeom prst="circularArrow">
                <a:avLst>
                  <a:gd name="adj1" fmla="val 9590"/>
                  <a:gd name="adj2" fmla="val 430767"/>
                  <a:gd name="adj3" fmla="val 20645265"/>
                  <a:gd name="adj4" fmla="val 14934490"/>
                  <a:gd name="adj5" fmla="val 13269"/>
                </a:avLst>
              </a:prstGeom>
              <a:solidFill>
                <a:srgbClr val="F9630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78245" y="2386799"/>
                <a:ext cx="117064" cy="116070"/>
              </a:xfrm>
              <a:prstGeom prst="ellipse">
                <a:avLst/>
              </a:prstGeom>
              <a:solidFill>
                <a:srgbClr val="EEECE1">
                  <a:lumMod val="90000"/>
                </a:srgbClr>
              </a:solidFill>
              <a:ln w="25400" cap="flat" cmpd="sng" algn="ctr">
                <a:solidFill>
                  <a:srgbClr val="EEECE1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34559" y="2054762"/>
                <a:ext cx="117064" cy="116070"/>
              </a:xfrm>
              <a:prstGeom prst="ellipse">
                <a:avLst/>
              </a:prstGeom>
              <a:solidFill>
                <a:srgbClr val="EEECE1">
                  <a:lumMod val="90000"/>
                </a:srgbClr>
              </a:solidFill>
              <a:ln w="25400" cap="flat" cmpd="sng" algn="ctr">
                <a:solidFill>
                  <a:srgbClr val="EEECE1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>
              <a:xfrm rot="10800000">
                <a:off x="8498051" y="1992710"/>
                <a:ext cx="420371" cy="1076892"/>
              </a:xfrm>
              <a:custGeom>
                <a:avLst/>
                <a:gdLst>
                  <a:gd name="connsiteX0" fmla="*/ 88900 w 298450"/>
                  <a:gd name="connsiteY0" fmla="*/ 896686 h 1004636"/>
                  <a:gd name="connsiteX1" fmla="*/ 57150 w 298450"/>
                  <a:gd name="connsiteY1" fmla="*/ 877636 h 1004636"/>
                  <a:gd name="connsiteX2" fmla="*/ 38100 w 298450"/>
                  <a:gd name="connsiteY2" fmla="*/ 871286 h 1004636"/>
                  <a:gd name="connsiteX3" fmla="*/ 31750 w 298450"/>
                  <a:gd name="connsiteY3" fmla="*/ 852236 h 1004636"/>
                  <a:gd name="connsiteX4" fmla="*/ 12700 w 298450"/>
                  <a:gd name="connsiteY4" fmla="*/ 833186 h 1004636"/>
                  <a:gd name="connsiteX5" fmla="*/ 0 w 298450"/>
                  <a:gd name="connsiteY5" fmla="*/ 814136 h 1004636"/>
                  <a:gd name="connsiteX6" fmla="*/ 6350 w 298450"/>
                  <a:gd name="connsiteY6" fmla="*/ 782386 h 1004636"/>
                  <a:gd name="connsiteX7" fmla="*/ 31750 w 298450"/>
                  <a:gd name="connsiteY7" fmla="*/ 744286 h 1004636"/>
                  <a:gd name="connsiteX8" fmla="*/ 25400 w 298450"/>
                  <a:gd name="connsiteY8" fmla="*/ 693486 h 1004636"/>
                  <a:gd name="connsiteX9" fmla="*/ 0 w 298450"/>
                  <a:gd name="connsiteY9" fmla="*/ 655386 h 1004636"/>
                  <a:gd name="connsiteX10" fmla="*/ 6350 w 298450"/>
                  <a:gd name="connsiteY10" fmla="*/ 591886 h 1004636"/>
                  <a:gd name="connsiteX11" fmla="*/ 12700 w 298450"/>
                  <a:gd name="connsiteY11" fmla="*/ 572836 h 1004636"/>
                  <a:gd name="connsiteX12" fmla="*/ 19050 w 298450"/>
                  <a:gd name="connsiteY12" fmla="*/ 534736 h 1004636"/>
                  <a:gd name="connsiteX13" fmla="*/ 31750 w 298450"/>
                  <a:gd name="connsiteY13" fmla="*/ 496636 h 1004636"/>
                  <a:gd name="connsiteX14" fmla="*/ 25400 w 298450"/>
                  <a:gd name="connsiteY14" fmla="*/ 439486 h 1004636"/>
                  <a:gd name="connsiteX15" fmla="*/ 12700 w 298450"/>
                  <a:gd name="connsiteY15" fmla="*/ 420436 h 1004636"/>
                  <a:gd name="connsiteX16" fmla="*/ 38100 w 298450"/>
                  <a:gd name="connsiteY16" fmla="*/ 337886 h 1004636"/>
                  <a:gd name="connsiteX17" fmla="*/ 50800 w 298450"/>
                  <a:gd name="connsiteY17" fmla="*/ 312486 h 1004636"/>
                  <a:gd name="connsiteX18" fmla="*/ 63500 w 298450"/>
                  <a:gd name="connsiteY18" fmla="*/ 274386 h 1004636"/>
                  <a:gd name="connsiteX19" fmla="*/ 57150 w 298450"/>
                  <a:gd name="connsiteY19" fmla="*/ 191836 h 1004636"/>
                  <a:gd name="connsiteX20" fmla="*/ 50800 w 298450"/>
                  <a:gd name="connsiteY20" fmla="*/ 166436 h 1004636"/>
                  <a:gd name="connsiteX21" fmla="*/ 57150 w 298450"/>
                  <a:gd name="connsiteY21" fmla="*/ 147386 h 1004636"/>
                  <a:gd name="connsiteX22" fmla="*/ 82550 w 298450"/>
                  <a:gd name="connsiteY22" fmla="*/ 109286 h 1004636"/>
                  <a:gd name="connsiteX23" fmla="*/ 82550 w 298450"/>
                  <a:gd name="connsiteY23" fmla="*/ 1336 h 1004636"/>
                  <a:gd name="connsiteX24" fmla="*/ 88900 w 298450"/>
                  <a:gd name="connsiteY24" fmla="*/ 26736 h 1004636"/>
                  <a:gd name="connsiteX25" fmla="*/ 101600 w 298450"/>
                  <a:gd name="connsiteY25" fmla="*/ 64836 h 1004636"/>
                  <a:gd name="connsiteX26" fmla="*/ 107950 w 298450"/>
                  <a:gd name="connsiteY26" fmla="*/ 83886 h 1004636"/>
                  <a:gd name="connsiteX27" fmla="*/ 107950 w 298450"/>
                  <a:gd name="connsiteY27" fmla="*/ 185486 h 1004636"/>
                  <a:gd name="connsiteX28" fmla="*/ 120650 w 298450"/>
                  <a:gd name="connsiteY28" fmla="*/ 223586 h 1004636"/>
                  <a:gd name="connsiteX29" fmla="*/ 127000 w 298450"/>
                  <a:gd name="connsiteY29" fmla="*/ 242636 h 1004636"/>
                  <a:gd name="connsiteX30" fmla="*/ 139700 w 298450"/>
                  <a:gd name="connsiteY30" fmla="*/ 382336 h 1004636"/>
                  <a:gd name="connsiteX31" fmla="*/ 165100 w 298450"/>
                  <a:gd name="connsiteY31" fmla="*/ 420436 h 1004636"/>
                  <a:gd name="connsiteX32" fmla="*/ 158750 w 298450"/>
                  <a:gd name="connsiteY32" fmla="*/ 471236 h 1004636"/>
                  <a:gd name="connsiteX33" fmla="*/ 152400 w 298450"/>
                  <a:gd name="connsiteY33" fmla="*/ 490286 h 1004636"/>
                  <a:gd name="connsiteX34" fmla="*/ 158750 w 298450"/>
                  <a:gd name="connsiteY34" fmla="*/ 553786 h 1004636"/>
                  <a:gd name="connsiteX35" fmla="*/ 184150 w 298450"/>
                  <a:gd name="connsiteY35" fmla="*/ 610936 h 1004636"/>
                  <a:gd name="connsiteX36" fmla="*/ 190500 w 298450"/>
                  <a:gd name="connsiteY36" fmla="*/ 629986 h 1004636"/>
                  <a:gd name="connsiteX37" fmla="*/ 184150 w 298450"/>
                  <a:gd name="connsiteY37" fmla="*/ 674436 h 1004636"/>
                  <a:gd name="connsiteX38" fmla="*/ 171450 w 298450"/>
                  <a:gd name="connsiteY38" fmla="*/ 718886 h 1004636"/>
                  <a:gd name="connsiteX39" fmla="*/ 184150 w 298450"/>
                  <a:gd name="connsiteY39" fmla="*/ 769686 h 1004636"/>
                  <a:gd name="connsiteX40" fmla="*/ 222250 w 298450"/>
                  <a:gd name="connsiteY40" fmla="*/ 788736 h 1004636"/>
                  <a:gd name="connsiteX41" fmla="*/ 241300 w 298450"/>
                  <a:gd name="connsiteY41" fmla="*/ 801436 h 1004636"/>
                  <a:gd name="connsiteX42" fmla="*/ 247650 w 298450"/>
                  <a:gd name="connsiteY42" fmla="*/ 883986 h 1004636"/>
                  <a:gd name="connsiteX43" fmla="*/ 279400 w 298450"/>
                  <a:gd name="connsiteY43" fmla="*/ 909386 h 1004636"/>
                  <a:gd name="connsiteX44" fmla="*/ 298450 w 298450"/>
                  <a:gd name="connsiteY44" fmla="*/ 947486 h 1004636"/>
                  <a:gd name="connsiteX45" fmla="*/ 292100 w 298450"/>
                  <a:gd name="connsiteY45" fmla="*/ 985586 h 1004636"/>
                  <a:gd name="connsiteX46" fmla="*/ 254000 w 298450"/>
                  <a:gd name="connsiteY46" fmla="*/ 1004636 h 1004636"/>
                  <a:gd name="connsiteX47" fmla="*/ 171450 w 298450"/>
                  <a:gd name="connsiteY47" fmla="*/ 998286 h 1004636"/>
                  <a:gd name="connsiteX48" fmla="*/ 133350 w 298450"/>
                  <a:gd name="connsiteY48" fmla="*/ 960186 h 1004636"/>
                  <a:gd name="connsiteX49" fmla="*/ 114300 w 298450"/>
                  <a:gd name="connsiteY49" fmla="*/ 922086 h 1004636"/>
                  <a:gd name="connsiteX50" fmla="*/ 88900 w 298450"/>
                  <a:gd name="connsiteY50" fmla="*/ 890336 h 1004636"/>
                  <a:gd name="connsiteX51" fmla="*/ 88900 w 298450"/>
                  <a:gd name="connsiteY51" fmla="*/ 896686 h 1004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98450" h="1004636">
                    <a:moveTo>
                      <a:pt x="88900" y="896686"/>
                    </a:moveTo>
                    <a:cubicBezTo>
                      <a:pt x="83608" y="894569"/>
                      <a:pt x="68189" y="883156"/>
                      <a:pt x="57150" y="877636"/>
                    </a:cubicBezTo>
                    <a:cubicBezTo>
                      <a:pt x="51163" y="874643"/>
                      <a:pt x="42833" y="876019"/>
                      <a:pt x="38100" y="871286"/>
                    </a:cubicBezTo>
                    <a:cubicBezTo>
                      <a:pt x="33367" y="866553"/>
                      <a:pt x="35463" y="857805"/>
                      <a:pt x="31750" y="852236"/>
                    </a:cubicBezTo>
                    <a:cubicBezTo>
                      <a:pt x="26769" y="844764"/>
                      <a:pt x="18449" y="840085"/>
                      <a:pt x="12700" y="833186"/>
                    </a:cubicBezTo>
                    <a:cubicBezTo>
                      <a:pt x="7814" y="827323"/>
                      <a:pt x="4233" y="820486"/>
                      <a:pt x="0" y="814136"/>
                    </a:cubicBezTo>
                    <a:cubicBezTo>
                      <a:pt x="2117" y="803553"/>
                      <a:pt x="1884" y="792212"/>
                      <a:pt x="6350" y="782386"/>
                    </a:cubicBezTo>
                    <a:cubicBezTo>
                      <a:pt x="12666" y="768491"/>
                      <a:pt x="31750" y="744286"/>
                      <a:pt x="31750" y="744286"/>
                    </a:cubicBezTo>
                    <a:cubicBezTo>
                      <a:pt x="29633" y="727353"/>
                      <a:pt x="31140" y="709557"/>
                      <a:pt x="25400" y="693486"/>
                    </a:cubicBezTo>
                    <a:cubicBezTo>
                      <a:pt x="20266" y="679112"/>
                      <a:pt x="0" y="655386"/>
                      <a:pt x="0" y="655386"/>
                    </a:cubicBezTo>
                    <a:cubicBezTo>
                      <a:pt x="2117" y="634219"/>
                      <a:pt x="3115" y="612911"/>
                      <a:pt x="6350" y="591886"/>
                    </a:cubicBezTo>
                    <a:cubicBezTo>
                      <a:pt x="7368" y="585270"/>
                      <a:pt x="11248" y="579370"/>
                      <a:pt x="12700" y="572836"/>
                    </a:cubicBezTo>
                    <a:cubicBezTo>
                      <a:pt x="15493" y="560267"/>
                      <a:pt x="15927" y="547227"/>
                      <a:pt x="19050" y="534736"/>
                    </a:cubicBezTo>
                    <a:cubicBezTo>
                      <a:pt x="22297" y="521749"/>
                      <a:pt x="31750" y="496636"/>
                      <a:pt x="31750" y="496636"/>
                    </a:cubicBezTo>
                    <a:cubicBezTo>
                      <a:pt x="29633" y="477586"/>
                      <a:pt x="30049" y="458081"/>
                      <a:pt x="25400" y="439486"/>
                    </a:cubicBezTo>
                    <a:cubicBezTo>
                      <a:pt x="23549" y="432082"/>
                      <a:pt x="13244" y="428048"/>
                      <a:pt x="12700" y="420436"/>
                    </a:cubicBezTo>
                    <a:cubicBezTo>
                      <a:pt x="7739" y="350987"/>
                      <a:pt x="3515" y="360943"/>
                      <a:pt x="38100" y="337886"/>
                    </a:cubicBezTo>
                    <a:cubicBezTo>
                      <a:pt x="42333" y="329419"/>
                      <a:pt x="47284" y="321275"/>
                      <a:pt x="50800" y="312486"/>
                    </a:cubicBezTo>
                    <a:cubicBezTo>
                      <a:pt x="55772" y="300057"/>
                      <a:pt x="63500" y="274386"/>
                      <a:pt x="63500" y="274386"/>
                    </a:cubicBezTo>
                    <a:cubicBezTo>
                      <a:pt x="61383" y="246869"/>
                      <a:pt x="60375" y="219245"/>
                      <a:pt x="57150" y="191836"/>
                    </a:cubicBezTo>
                    <a:cubicBezTo>
                      <a:pt x="56130" y="183169"/>
                      <a:pt x="50800" y="175163"/>
                      <a:pt x="50800" y="166436"/>
                    </a:cubicBezTo>
                    <a:cubicBezTo>
                      <a:pt x="50800" y="159743"/>
                      <a:pt x="53899" y="153237"/>
                      <a:pt x="57150" y="147386"/>
                    </a:cubicBezTo>
                    <a:cubicBezTo>
                      <a:pt x="64563" y="134043"/>
                      <a:pt x="82550" y="109286"/>
                      <a:pt x="82550" y="109286"/>
                    </a:cubicBezTo>
                    <a:cubicBezTo>
                      <a:pt x="81072" y="94505"/>
                      <a:pt x="68716" y="22087"/>
                      <a:pt x="82550" y="1336"/>
                    </a:cubicBezTo>
                    <a:cubicBezTo>
                      <a:pt x="87391" y="-5926"/>
                      <a:pt x="86392" y="18377"/>
                      <a:pt x="88900" y="26736"/>
                    </a:cubicBezTo>
                    <a:cubicBezTo>
                      <a:pt x="92747" y="39558"/>
                      <a:pt x="97367" y="52136"/>
                      <a:pt x="101600" y="64836"/>
                    </a:cubicBezTo>
                    <a:lnTo>
                      <a:pt x="107950" y="83886"/>
                    </a:lnTo>
                    <a:cubicBezTo>
                      <a:pt x="101711" y="133795"/>
                      <a:pt x="97255" y="135577"/>
                      <a:pt x="107950" y="185486"/>
                    </a:cubicBezTo>
                    <a:cubicBezTo>
                      <a:pt x="110755" y="198576"/>
                      <a:pt x="116417" y="210886"/>
                      <a:pt x="120650" y="223586"/>
                    </a:cubicBezTo>
                    <a:lnTo>
                      <a:pt x="127000" y="242636"/>
                    </a:lnTo>
                    <a:cubicBezTo>
                      <a:pt x="131233" y="289203"/>
                      <a:pt x="129903" y="336615"/>
                      <a:pt x="139700" y="382336"/>
                    </a:cubicBezTo>
                    <a:cubicBezTo>
                      <a:pt x="142898" y="397261"/>
                      <a:pt x="165100" y="420436"/>
                      <a:pt x="165100" y="420436"/>
                    </a:cubicBezTo>
                    <a:cubicBezTo>
                      <a:pt x="162983" y="437369"/>
                      <a:pt x="161803" y="454446"/>
                      <a:pt x="158750" y="471236"/>
                    </a:cubicBezTo>
                    <a:cubicBezTo>
                      <a:pt x="157553" y="477822"/>
                      <a:pt x="152400" y="483593"/>
                      <a:pt x="152400" y="490286"/>
                    </a:cubicBezTo>
                    <a:cubicBezTo>
                      <a:pt x="152400" y="511558"/>
                      <a:pt x="154830" y="532878"/>
                      <a:pt x="158750" y="553786"/>
                    </a:cubicBezTo>
                    <a:cubicBezTo>
                      <a:pt x="168579" y="606210"/>
                      <a:pt x="167037" y="576709"/>
                      <a:pt x="184150" y="610936"/>
                    </a:cubicBezTo>
                    <a:cubicBezTo>
                      <a:pt x="187143" y="616923"/>
                      <a:pt x="188383" y="623636"/>
                      <a:pt x="190500" y="629986"/>
                    </a:cubicBezTo>
                    <a:cubicBezTo>
                      <a:pt x="188383" y="644803"/>
                      <a:pt x="186827" y="659710"/>
                      <a:pt x="184150" y="674436"/>
                    </a:cubicBezTo>
                    <a:cubicBezTo>
                      <a:pt x="180961" y="691978"/>
                      <a:pt x="176891" y="702564"/>
                      <a:pt x="171450" y="718886"/>
                    </a:cubicBezTo>
                    <a:cubicBezTo>
                      <a:pt x="171766" y="720467"/>
                      <a:pt x="178943" y="763177"/>
                      <a:pt x="184150" y="769686"/>
                    </a:cubicBezTo>
                    <a:cubicBezTo>
                      <a:pt x="196282" y="784851"/>
                      <a:pt x="206912" y="781067"/>
                      <a:pt x="222250" y="788736"/>
                    </a:cubicBezTo>
                    <a:cubicBezTo>
                      <a:pt x="229076" y="792149"/>
                      <a:pt x="234950" y="797203"/>
                      <a:pt x="241300" y="801436"/>
                    </a:cubicBezTo>
                    <a:cubicBezTo>
                      <a:pt x="258733" y="853735"/>
                      <a:pt x="255893" y="826284"/>
                      <a:pt x="247650" y="883986"/>
                    </a:cubicBezTo>
                    <a:cubicBezTo>
                      <a:pt x="284046" y="938581"/>
                      <a:pt x="235583" y="874333"/>
                      <a:pt x="279400" y="909386"/>
                    </a:cubicBezTo>
                    <a:cubicBezTo>
                      <a:pt x="290591" y="918338"/>
                      <a:pt x="294267" y="934937"/>
                      <a:pt x="298450" y="947486"/>
                    </a:cubicBezTo>
                    <a:cubicBezTo>
                      <a:pt x="296333" y="960186"/>
                      <a:pt x="297858" y="974070"/>
                      <a:pt x="292100" y="985586"/>
                    </a:cubicBezTo>
                    <a:cubicBezTo>
                      <a:pt x="287176" y="995434"/>
                      <a:pt x="263016" y="1001631"/>
                      <a:pt x="254000" y="1004636"/>
                    </a:cubicBezTo>
                    <a:cubicBezTo>
                      <a:pt x="226483" y="1002519"/>
                      <a:pt x="197346" y="1007827"/>
                      <a:pt x="171450" y="998286"/>
                    </a:cubicBezTo>
                    <a:cubicBezTo>
                      <a:pt x="154597" y="992077"/>
                      <a:pt x="133350" y="960186"/>
                      <a:pt x="133350" y="960186"/>
                    </a:cubicBezTo>
                    <a:cubicBezTo>
                      <a:pt x="117389" y="912303"/>
                      <a:pt x="138919" y="971325"/>
                      <a:pt x="114300" y="922086"/>
                    </a:cubicBezTo>
                    <a:cubicBezTo>
                      <a:pt x="102094" y="897673"/>
                      <a:pt x="117445" y="904609"/>
                      <a:pt x="88900" y="890336"/>
                    </a:cubicBezTo>
                    <a:cubicBezTo>
                      <a:pt x="87007" y="889389"/>
                      <a:pt x="94192" y="898803"/>
                      <a:pt x="88900" y="89668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100330" y="3658755"/>
                <a:ext cx="117064" cy="116070"/>
              </a:xfrm>
              <a:prstGeom prst="ellipse">
                <a:avLst/>
              </a:prstGeom>
              <a:solidFill>
                <a:srgbClr val="EEECE1">
                  <a:lumMod val="90000"/>
                </a:srgbClr>
              </a:solidFill>
              <a:ln w="25400" cap="flat" cmpd="sng" algn="ctr">
                <a:solidFill>
                  <a:srgbClr val="EEECE1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107951" y="3423923"/>
                <a:ext cx="117064" cy="116070"/>
              </a:xfrm>
              <a:prstGeom prst="ellipse">
                <a:avLst/>
              </a:prstGeom>
              <a:solidFill>
                <a:srgbClr val="EEECE1">
                  <a:lumMod val="90000"/>
                </a:srgbClr>
              </a:solidFill>
              <a:ln w="25400" cap="flat" cmpd="sng" algn="ctr">
                <a:solidFill>
                  <a:srgbClr val="EEECE1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8738304" y="1917700"/>
                <a:ext cx="342900" cy="1149350"/>
              </a:xfrm>
              <a:custGeom>
                <a:avLst/>
                <a:gdLst>
                  <a:gd name="connsiteX0" fmla="*/ 139700 w 342900"/>
                  <a:gd name="connsiteY0" fmla="*/ 184150 h 1149350"/>
                  <a:gd name="connsiteX1" fmla="*/ 139700 w 342900"/>
                  <a:gd name="connsiteY1" fmla="*/ 184150 h 1149350"/>
                  <a:gd name="connsiteX2" fmla="*/ 165100 w 342900"/>
                  <a:gd name="connsiteY2" fmla="*/ 234950 h 1149350"/>
                  <a:gd name="connsiteX3" fmla="*/ 184150 w 342900"/>
                  <a:gd name="connsiteY3" fmla="*/ 254000 h 1149350"/>
                  <a:gd name="connsiteX4" fmla="*/ 196850 w 342900"/>
                  <a:gd name="connsiteY4" fmla="*/ 273050 h 1149350"/>
                  <a:gd name="connsiteX5" fmla="*/ 171450 w 342900"/>
                  <a:gd name="connsiteY5" fmla="*/ 311150 h 1149350"/>
                  <a:gd name="connsiteX6" fmla="*/ 133350 w 342900"/>
                  <a:gd name="connsiteY6" fmla="*/ 323850 h 1149350"/>
                  <a:gd name="connsiteX7" fmla="*/ 114300 w 342900"/>
                  <a:gd name="connsiteY7" fmla="*/ 342900 h 1149350"/>
                  <a:gd name="connsiteX8" fmla="*/ 120650 w 342900"/>
                  <a:gd name="connsiteY8" fmla="*/ 406400 h 1149350"/>
                  <a:gd name="connsiteX9" fmla="*/ 133350 w 342900"/>
                  <a:gd name="connsiteY9" fmla="*/ 450850 h 1149350"/>
                  <a:gd name="connsiteX10" fmla="*/ 146050 w 342900"/>
                  <a:gd name="connsiteY10" fmla="*/ 469900 h 1149350"/>
                  <a:gd name="connsiteX11" fmla="*/ 139700 w 342900"/>
                  <a:gd name="connsiteY11" fmla="*/ 501650 h 1149350"/>
                  <a:gd name="connsiteX12" fmla="*/ 114300 w 342900"/>
                  <a:gd name="connsiteY12" fmla="*/ 539750 h 1149350"/>
                  <a:gd name="connsiteX13" fmla="*/ 120650 w 342900"/>
                  <a:gd name="connsiteY13" fmla="*/ 609600 h 1149350"/>
                  <a:gd name="connsiteX14" fmla="*/ 139700 w 342900"/>
                  <a:gd name="connsiteY14" fmla="*/ 647700 h 1149350"/>
                  <a:gd name="connsiteX15" fmla="*/ 146050 w 342900"/>
                  <a:gd name="connsiteY15" fmla="*/ 666750 h 1149350"/>
                  <a:gd name="connsiteX16" fmla="*/ 101600 w 342900"/>
                  <a:gd name="connsiteY16" fmla="*/ 704850 h 1149350"/>
                  <a:gd name="connsiteX17" fmla="*/ 82550 w 342900"/>
                  <a:gd name="connsiteY17" fmla="*/ 711200 h 1149350"/>
                  <a:gd name="connsiteX18" fmla="*/ 69850 w 342900"/>
                  <a:gd name="connsiteY18" fmla="*/ 749300 h 1149350"/>
                  <a:gd name="connsiteX19" fmla="*/ 63500 w 342900"/>
                  <a:gd name="connsiteY19" fmla="*/ 768350 h 1149350"/>
                  <a:gd name="connsiteX20" fmla="*/ 69850 w 342900"/>
                  <a:gd name="connsiteY20" fmla="*/ 844550 h 1149350"/>
                  <a:gd name="connsiteX21" fmla="*/ 69850 w 342900"/>
                  <a:gd name="connsiteY21" fmla="*/ 939800 h 1149350"/>
                  <a:gd name="connsiteX22" fmla="*/ 57150 w 342900"/>
                  <a:gd name="connsiteY22" fmla="*/ 958850 h 1149350"/>
                  <a:gd name="connsiteX23" fmla="*/ 38100 w 342900"/>
                  <a:gd name="connsiteY23" fmla="*/ 965200 h 1149350"/>
                  <a:gd name="connsiteX24" fmla="*/ 25400 w 342900"/>
                  <a:gd name="connsiteY24" fmla="*/ 1003300 h 1149350"/>
                  <a:gd name="connsiteX25" fmla="*/ 19050 w 342900"/>
                  <a:gd name="connsiteY25" fmla="*/ 1022350 h 1149350"/>
                  <a:gd name="connsiteX26" fmla="*/ 31750 w 342900"/>
                  <a:gd name="connsiteY26" fmla="*/ 1123950 h 1149350"/>
                  <a:gd name="connsiteX27" fmla="*/ 44450 w 342900"/>
                  <a:gd name="connsiteY27" fmla="*/ 1143000 h 1149350"/>
                  <a:gd name="connsiteX28" fmla="*/ 69850 w 342900"/>
                  <a:gd name="connsiteY28" fmla="*/ 1149350 h 1149350"/>
                  <a:gd name="connsiteX29" fmla="*/ 107950 w 342900"/>
                  <a:gd name="connsiteY29" fmla="*/ 1136650 h 1149350"/>
                  <a:gd name="connsiteX30" fmla="*/ 133350 w 342900"/>
                  <a:gd name="connsiteY30" fmla="*/ 1098550 h 1149350"/>
                  <a:gd name="connsiteX31" fmla="*/ 146050 w 342900"/>
                  <a:gd name="connsiteY31" fmla="*/ 1079500 h 1149350"/>
                  <a:gd name="connsiteX32" fmla="*/ 165100 w 342900"/>
                  <a:gd name="connsiteY32" fmla="*/ 996950 h 1149350"/>
                  <a:gd name="connsiteX33" fmla="*/ 203200 w 342900"/>
                  <a:gd name="connsiteY33" fmla="*/ 990600 h 1149350"/>
                  <a:gd name="connsiteX34" fmla="*/ 222250 w 342900"/>
                  <a:gd name="connsiteY34" fmla="*/ 977900 h 1149350"/>
                  <a:gd name="connsiteX35" fmla="*/ 228600 w 342900"/>
                  <a:gd name="connsiteY35" fmla="*/ 952500 h 1149350"/>
                  <a:gd name="connsiteX36" fmla="*/ 241300 w 342900"/>
                  <a:gd name="connsiteY36" fmla="*/ 933450 h 1149350"/>
                  <a:gd name="connsiteX37" fmla="*/ 234950 w 342900"/>
                  <a:gd name="connsiteY37" fmla="*/ 863600 h 1149350"/>
                  <a:gd name="connsiteX38" fmla="*/ 222250 w 342900"/>
                  <a:gd name="connsiteY38" fmla="*/ 819150 h 1149350"/>
                  <a:gd name="connsiteX39" fmla="*/ 228600 w 342900"/>
                  <a:gd name="connsiteY39" fmla="*/ 774700 h 1149350"/>
                  <a:gd name="connsiteX40" fmla="*/ 285750 w 342900"/>
                  <a:gd name="connsiteY40" fmla="*/ 742950 h 1149350"/>
                  <a:gd name="connsiteX41" fmla="*/ 298450 w 342900"/>
                  <a:gd name="connsiteY41" fmla="*/ 723900 h 1149350"/>
                  <a:gd name="connsiteX42" fmla="*/ 311150 w 342900"/>
                  <a:gd name="connsiteY42" fmla="*/ 685800 h 1149350"/>
                  <a:gd name="connsiteX43" fmla="*/ 298450 w 342900"/>
                  <a:gd name="connsiteY43" fmla="*/ 603250 h 1149350"/>
                  <a:gd name="connsiteX44" fmla="*/ 285750 w 342900"/>
                  <a:gd name="connsiteY44" fmla="*/ 584200 h 1149350"/>
                  <a:gd name="connsiteX45" fmla="*/ 279400 w 342900"/>
                  <a:gd name="connsiteY45" fmla="*/ 565150 h 1149350"/>
                  <a:gd name="connsiteX46" fmla="*/ 260350 w 342900"/>
                  <a:gd name="connsiteY46" fmla="*/ 527050 h 1149350"/>
                  <a:gd name="connsiteX47" fmla="*/ 279400 w 342900"/>
                  <a:gd name="connsiteY47" fmla="*/ 514350 h 1149350"/>
                  <a:gd name="connsiteX48" fmla="*/ 323850 w 342900"/>
                  <a:gd name="connsiteY48" fmla="*/ 463550 h 1149350"/>
                  <a:gd name="connsiteX49" fmla="*/ 336550 w 342900"/>
                  <a:gd name="connsiteY49" fmla="*/ 419100 h 1149350"/>
                  <a:gd name="connsiteX50" fmla="*/ 342900 w 342900"/>
                  <a:gd name="connsiteY50" fmla="*/ 400050 h 1149350"/>
                  <a:gd name="connsiteX51" fmla="*/ 336550 w 342900"/>
                  <a:gd name="connsiteY51" fmla="*/ 273050 h 1149350"/>
                  <a:gd name="connsiteX52" fmla="*/ 323850 w 342900"/>
                  <a:gd name="connsiteY52" fmla="*/ 234950 h 1149350"/>
                  <a:gd name="connsiteX53" fmla="*/ 317500 w 342900"/>
                  <a:gd name="connsiteY53" fmla="*/ 196850 h 1149350"/>
                  <a:gd name="connsiteX54" fmla="*/ 311150 w 342900"/>
                  <a:gd name="connsiteY54" fmla="*/ 177800 h 1149350"/>
                  <a:gd name="connsiteX55" fmla="*/ 273050 w 342900"/>
                  <a:gd name="connsiteY55" fmla="*/ 165100 h 1149350"/>
                  <a:gd name="connsiteX56" fmla="*/ 254000 w 342900"/>
                  <a:gd name="connsiteY56" fmla="*/ 152400 h 1149350"/>
                  <a:gd name="connsiteX57" fmla="*/ 241300 w 342900"/>
                  <a:gd name="connsiteY57" fmla="*/ 133350 h 1149350"/>
                  <a:gd name="connsiteX58" fmla="*/ 234950 w 342900"/>
                  <a:gd name="connsiteY58" fmla="*/ 76200 h 1149350"/>
                  <a:gd name="connsiteX59" fmla="*/ 228600 w 342900"/>
                  <a:gd name="connsiteY59" fmla="*/ 57150 h 1149350"/>
                  <a:gd name="connsiteX60" fmla="*/ 190500 w 342900"/>
                  <a:gd name="connsiteY60" fmla="*/ 31750 h 1149350"/>
                  <a:gd name="connsiteX61" fmla="*/ 171450 w 342900"/>
                  <a:gd name="connsiteY61" fmla="*/ 19050 h 1149350"/>
                  <a:gd name="connsiteX62" fmla="*/ 152400 w 342900"/>
                  <a:gd name="connsiteY62" fmla="*/ 12700 h 1149350"/>
                  <a:gd name="connsiteX63" fmla="*/ 101600 w 342900"/>
                  <a:gd name="connsiteY63" fmla="*/ 0 h 1149350"/>
                  <a:gd name="connsiteX64" fmla="*/ 25400 w 342900"/>
                  <a:gd name="connsiteY64" fmla="*/ 19050 h 1149350"/>
                  <a:gd name="connsiteX65" fmla="*/ 0 w 342900"/>
                  <a:gd name="connsiteY65" fmla="*/ 57150 h 1149350"/>
                  <a:gd name="connsiteX66" fmla="*/ 6350 w 342900"/>
                  <a:gd name="connsiteY66" fmla="*/ 101600 h 1149350"/>
                  <a:gd name="connsiteX67" fmla="*/ 19050 w 342900"/>
                  <a:gd name="connsiteY67" fmla="*/ 120650 h 1149350"/>
                  <a:gd name="connsiteX68" fmla="*/ 25400 w 342900"/>
                  <a:gd name="connsiteY68" fmla="*/ 139700 h 1149350"/>
                  <a:gd name="connsiteX69" fmla="*/ 82550 w 342900"/>
                  <a:gd name="connsiteY69" fmla="*/ 184150 h 1149350"/>
                  <a:gd name="connsiteX70" fmla="*/ 146050 w 342900"/>
                  <a:gd name="connsiteY70" fmla="*/ 203200 h 1149350"/>
                  <a:gd name="connsiteX71" fmla="*/ 139700 w 342900"/>
                  <a:gd name="connsiteY71" fmla="*/ 184150 h 1149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342900" h="1149350">
                    <a:moveTo>
                      <a:pt x="139700" y="184150"/>
                    </a:moveTo>
                    <a:lnTo>
                      <a:pt x="139700" y="184150"/>
                    </a:lnTo>
                    <a:cubicBezTo>
                      <a:pt x="148167" y="201083"/>
                      <a:pt x="154936" y="218978"/>
                      <a:pt x="165100" y="234950"/>
                    </a:cubicBezTo>
                    <a:cubicBezTo>
                      <a:pt x="169921" y="242526"/>
                      <a:pt x="178401" y="247101"/>
                      <a:pt x="184150" y="254000"/>
                    </a:cubicBezTo>
                    <a:cubicBezTo>
                      <a:pt x="189036" y="259863"/>
                      <a:pt x="192617" y="266700"/>
                      <a:pt x="196850" y="273050"/>
                    </a:cubicBezTo>
                    <a:cubicBezTo>
                      <a:pt x="190883" y="290950"/>
                      <a:pt x="190909" y="300340"/>
                      <a:pt x="171450" y="311150"/>
                    </a:cubicBezTo>
                    <a:cubicBezTo>
                      <a:pt x="159748" y="317651"/>
                      <a:pt x="133350" y="323850"/>
                      <a:pt x="133350" y="323850"/>
                    </a:cubicBezTo>
                    <a:cubicBezTo>
                      <a:pt x="127000" y="330200"/>
                      <a:pt x="115666" y="334024"/>
                      <a:pt x="114300" y="342900"/>
                    </a:cubicBezTo>
                    <a:cubicBezTo>
                      <a:pt x="111065" y="363925"/>
                      <a:pt x="117642" y="385342"/>
                      <a:pt x="120650" y="406400"/>
                    </a:cubicBezTo>
                    <a:cubicBezTo>
                      <a:pt x="121464" y="412097"/>
                      <a:pt x="129731" y="443613"/>
                      <a:pt x="133350" y="450850"/>
                    </a:cubicBezTo>
                    <a:cubicBezTo>
                      <a:pt x="136763" y="457676"/>
                      <a:pt x="141817" y="463550"/>
                      <a:pt x="146050" y="469900"/>
                    </a:cubicBezTo>
                    <a:cubicBezTo>
                      <a:pt x="143933" y="480483"/>
                      <a:pt x="144166" y="491824"/>
                      <a:pt x="139700" y="501650"/>
                    </a:cubicBezTo>
                    <a:cubicBezTo>
                      <a:pt x="133384" y="515545"/>
                      <a:pt x="114300" y="539750"/>
                      <a:pt x="114300" y="539750"/>
                    </a:cubicBezTo>
                    <a:cubicBezTo>
                      <a:pt x="116417" y="563033"/>
                      <a:pt x="117344" y="586456"/>
                      <a:pt x="120650" y="609600"/>
                    </a:cubicBezTo>
                    <a:cubicBezTo>
                      <a:pt x="123842" y="631945"/>
                      <a:pt x="129639" y="627579"/>
                      <a:pt x="139700" y="647700"/>
                    </a:cubicBezTo>
                    <a:cubicBezTo>
                      <a:pt x="142693" y="653687"/>
                      <a:pt x="143933" y="660400"/>
                      <a:pt x="146050" y="666750"/>
                    </a:cubicBezTo>
                    <a:cubicBezTo>
                      <a:pt x="136453" y="705137"/>
                      <a:pt x="147979" y="689390"/>
                      <a:pt x="101600" y="704850"/>
                    </a:cubicBezTo>
                    <a:lnTo>
                      <a:pt x="82550" y="711200"/>
                    </a:lnTo>
                    <a:lnTo>
                      <a:pt x="69850" y="749300"/>
                    </a:lnTo>
                    <a:lnTo>
                      <a:pt x="63500" y="768350"/>
                    </a:lnTo>
                    <a:cubicBezTo>
                      <a:pt x="65617" y="793750"/>
                      <a:pt x="66872" y="819237"/>
                      <a:pt x="69850" y="844550"/>
                    </a:cubicBezTo>
                    <a:cubicBezTo>
                      <a:pt x="75839" y="895457"/>
                      <a:pt x="86208" y="868916"/>
                      <a:pt x="69850" y="939800"/>
                    </a:cubicBezTo>
                    <a:cubicBezTo>
                      <a:pt x="68134" y="947236"/>
                      <a:pt x="63109" y="954082"/>
                      <a:pt x="57150" y="958850"/>
                    </a:cubicBezTo>
                    <a:cubicBezTo>
                      <a:pt x="51923" y="963031"/>
                      <a:pt x="44450" y="963083"/>
                      <a:pt x="38100" y="965200"/>
                    </a:cubicBezTo>
                    <a:lnTo>
                      <a:pt x="25400" y="1003300"/>
                    </a:lnTo>
                    <a:lnTo>
                      <a:pt x="19050" y="1022350"/>
                    </a:lnTo>
                    <a:cubicBezTo>
                      <a:pt x="20262" y="1038106"/>
                      <a:pt x="18043" y="1096537"/>
                      <a:pt x="31750" y="1123950"/>
                    </a:cubicBezTo>
                    <a:cubicBezTo>
                      <a:pt x="35163" y="1130776"/>
                      <a:pt x="38100" y="1138767"/>
                      <a:pt x="44450" y="1143000"/>
                    </a:cubicBezTo>
                    <a:cubicBezTo>
                      <a:pt x="51712" y="1147841"/>
                      <a:pt x="61383" y="1147233"/>
                      <a:pt x="69850" y="1149350"/>
                    </a:cubicBezTo>
                    <a:cubicBezTo>
                      <a:pt x="82550" y="1145117"/>
                      <a:pt x="96248" y="1143151"/>
                      <a:pt x="107950" y="1136650"/>
                    </a:cubicBezTo>
                    <a:cubicBezTo>
                      <a:pt x="132951" y="1122761"/>
                      <a:pt x="123252" y="1118745"/>
                      <a:pt x="133350" y="1098550"/>
                    </a:cubicBezTo>
                    <a:cubicBezTo>
                      <a:pt x="136763" y="1091724"/>
                      <a:pt x="141817" y="1085850"/>
                      <a:pt x="146050" y="1079500"/>
                    </a:cubicBezTo>
                    <a:cubicBezTo>
                      <a:pt x="146212" y="1078368"/>
                      <a:pt x="154895" y="998651"/>
                      <a:pt x="165100" y="996950"/>
                    </a:cubicBezTo>
                    <a:lnTo>
                      <a:pt x="203200" y="990600"/>
                    </a:lnTo>
                    <a:cubicBezTo>
                      <a:pt x="209550" y="986367"/>
                      <a:pt x="218017" y="984250"/>
                      <a:pt x="222250" y="977900"/>
                    </a:cubicBezTo>
                    <a:cubicBezTo>
                      <a:pt x="227091" y="970638"/>
                      <a:pt x="225162" y="960522"/>
                      <a:pt x="228600" y="952500"/>
                    </a:cubicBezTo>
                    <a:cubicBezTo>
                      <a:pt x="231606" y="945485"/>
                      <a:pt x="237067" y="939800"/>
                      <a:pt x="241300" y="933450"/>
                    </a:cubicBezTo>
                    <a:cubicBezTo>
                      <a:pt x="239183" y="910167"/>
                      <a:pt x="238040" y="886774"/>
                      <a:pt x="234950" y="863600"/>
                    </a:cubicBezTo>
                    <a:cubicBezTo>
                      <a:pt x="233178" y="850311"/>
                      <a:pt x="226603" y="832210"/>
                      <a:pt x="222250" y="819150"/>
                    </a:cubicBezTo>
                    <a:cubicBezTo>
                      <a:pt x="224367" y="804333"/>
                      <a:pt x="220565" y="787327"/>
                      <a:pt x="228600" y="774700"/>
                    </a:cubicBezTo>
                    <a:cubicBezTo>
                      <a:pt x="240357" y="756225"/>
                      <a:pt x="266214" y="749462"/>
                      <a:pt x="285750" y="742950"/>
                    </a:cubicBezTo>
                    <a:cubicBezTo>
                      <a:pt x="289983" y="736600"/>
                      <a:pt x="295350" y="730874"/>
                      <a:pt x="298450" y="723900"/>
                    </a:cubicBezTo>
                    <a:cubicBezTo>
                      <a:pt x="303887" y="711667"/>
                      <a:pt x="311150" y="685800"/>
                      <a:pt x="311150" y="685800"/>
                    </a:cubicBezTo>
                    <a:cubicBezTo>
                      <a:pt x="309875" y="674327"/>
                      <a:pt x="306699" y="622498"/>
                      <a:pt x="298450" y="603250"/>
                    </a:cubicBezTo>
                    <a:cubicBezTo>
                      <a:pt x="295444" y="596235"/>
                      <a:pt x="289163" y="591026"/>
                      <a:pt x="285750" y="584200"/>
                    </a:cubicBezTo>
                    <a:cubicBezTo>
                      <a:pt x="282757" y="578213"/>
                      <a:pt x="282393" y="571137"/>
                      <a:pt x="279400" y="565150"/>
                    </a:cubicBezTo>
                    <a:cubicBezTo>
                      <a:pt x="254781" y="515911"/>
                      <a:pt x="276311" y="574933"/>
                      <a:pt x="260350" y="527050"/>
                    </a:cubicBezTo>
                    <a:cubicBezTo>
                      <a:pt x="266700" y="522817"/>
                      <a:pt x="274374" y="520093"/>
                      <a:pt x="279400" y="514350"/>
                    </a:cubicBezTo>
                    <a:cubicBezTo>
                      <a:pt x="331258" y="455083"/>
                      <a:pt x="280987" y="492125"/>
                      <a:pt x="323850" y="463550"/>
                    </a:cubicBezTo>
                    <a:cubicBezTo>
                      <a:pt x="339075" y="417875"/>
                      <a:pt x="320603" y="474914"/>
                      <a:pt x="336550" y="419100"/>
                    </a:cubicBezTo>
                    <a:cubicBezTo>
                      <a:pt x="338389" y="412664"/>
                      <a:pt x="340783" y="406400"/>
                      <a:pt x="342900" y="400050"/>
                    </a:cubicBezTo>
                    <a:cubicBezTo>
                      <a:pt x="340783" y="357717"/>
                      <a:pt x="341408" y="315157"/>
                      <a:pt x="336550" y="273050"/>
                    </a:cubicBezTo>
                    <a:cubicBezTo>
                      <a:pt x="335016" y="259751"/>
                      <a:pt x="326051" y="248155"/>
                      <a:pt x="323850" y="234950"/>
                    </a:cubicBezTo>
                    <a:cubicBezTo>
                      <a:pt x="321733" y="222250"/>
                      <a:pt x="320293" y="209419"/>
                      <a:pt x="317500" y="196850"/>
                    </a:cubicBezTo>
                    <a:cubicBezTo>
                      <a:pt x="316048" y="190316"/>
                      <a:pt x="316597" y="181691"/>
                      <a:pt x="311150" y="177800"/>
                    </a:cubicBezTo>
                    <a:cubicBezTo>
                      <a:pt x="300257" y="170019"/>
                      <a:pt x="284189" y="172526"/>
                      <a:pt x="273050" y="165100"/>
                    </a:cubicBezTo>
                    <a:lnTo>
                      <a:pt x="254000" y="152400"/>
                    </a:lnTo>
                    <a:cubicBezTo>
                      <a:pt x="249767" y="146050"/>
                      <a:pt x="243151" y="140754"/>
                      <a:pt x="241300" y="133350"/>
                    </a:cubicBezTo>
                    <a:cubicBezTo>
                      <a:pt x="236651" y="114755"/>
                      <a:pt x="238101" y="95106"/>
                      <a:pt x="234950" y="76200"/>
                    </a:cubicBezTo>
                    <a:cubicBezTo>
                      <a:pt x="233850" y="69598"/>
                      <a:pt x="232313" y="62719"/>
                      <a:pt x="228600" y="57150"/>
                    </a:cubicBezTo>
                    <a:cubicBezTo>
                      <a:pt x="210544" y="30066"/>
                      <a:pt x="213801" y="43400"/>
                      <a:pt x="190500" y="31750"/>
                    </a:cubicBezTo>
                    <a:cubicBezTo>
                      <a:pt x="183674" y="28337"/>
                      <a:pt x="178276" y="22463"/>
                      <a:pt x="171450" y="19050"/>
                    </a:cubicBezTo>
                    <a:cubicBezTo>
                      <a:pt x="165463" y="16057"/>
                      <a:pt x="158858" y="14461"/>
                      <a:pt x="152400" y="12700"/>
                    </a:cubicBezTo>
                    <a:cubicBezTo>
                      <a:pt x="135561" y="8107"/>
                      <a:pt x="118533" y="4233"/>
                      <a:pt x="101600" y="0"/>
                    </a:cubicBezTo>
                    <a:cubicBezTo>
                      <a:pt x="77433" y="2685"/>
                      <a:pt x="44245" y="-2487"/>
                      <a:pt x="25400" y="19050"/>
                    </a:cubicBezTo>
                    <a:cubicBezTo>
                      <a:pt x="15349" y="30537"/>
                      <a:pt x="0" y="57150"/>
                      <a:pt x="0" y="57150"/>
                    </a:cubicBezTo>
                    <a:cubicBezTo>
                      <a:pt x="2117" y="71967"/>
                      <a:pt x="2049" y="87264"/>
                      <a:pt x="6350" y="101600"/>
                    </a:cubicBezTo>
                    <a:cubicBezTo>
                      <a:pt x="8543" y="108910"/>
                      <a:pt x="15637" y="113824"/>
                      <a:pt x="19050" y="120650"/>
                    </a:cubicBezTo>
                    <a:cubicBezTo>
                      <a:pt x="22043" y="126637"/>
                      <a:pt x="21687" y="134131"/>
                      <a:pt x="25400" y="139700"/>
                    </a:cubicBezTo>
                    <a:cubicBezTo>
                      <a:pt x="34792" y="153789"/>
                      <a:pt x="71737" y="180546"/>
                      <a:pt x="82550" y="184150"/>
                    </a:cubicBezTo>
                    <a:cubicBezTo>
                      <a:pt x="173092" y="214331"/>
                      <a:pt x="78872" y="184006"/>
                      <a:pt x="146050" y="203200"/>
                    </a:cubicBezTo>
                    <a:cubicBezTo>
                      <a:pt x="152486" y="205039"/>
                      <a:pt x="140758" y="187325"/>
                      <a:pt x="139700" y="184150"/>
                    </a:cubicBez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Diamond 35"/>
              <p:cNvSpPr/>
              <p:nvPr/>
            </p:nvSpPr>
            <p:spPr>
              <a:xfrm>
                <a:off x="7308304" y="1851464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Diamond 36"/>
              <p:cNvSpPr/>
              <p:nvPr/>
            </p:nvSpPr>
            <p:spPr>
              <a:xfrm>
                <a:off x="6794313" y="2249819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Diamond 37"/>
              <p:cNvSpPr/>
              <p:nvPr/>
            </p:nvSpPr>
            <p:spPr>
              <a:xfrm>
                <a:off x="6633946" y="1852638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Diamond 38"/>
              <p:cNvSpPr/>
              <p:nvPr/>
            </p:nvSpPr>
            <p:spPr>
              <a:xfrm>
                <a:off x="7024031" y="2673456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Diamond 39"/>
              <p:cNvSpPr/>
              <p:nvPr/>
            </p:nvSpPr>
            <p:spPr>
              <a:xfrm>
                <a:off x="6450058" y="2253192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Diamond 40"/>
              <p:cNvSpPr/>
              <p:nvPr/>
            </p:nvSpPr>
            <p:spPr>
              <a:xfrm>
                <a:off x="7134768" y="2249819"/>
                <a:ext cx="340604" cy="337646"/>
              </a:xfrm>
              <a:prstGeom prst="diamond">
                <a:avLst/>
              </a:prstGeom>
              <a:solidFill>
                <a:srgbClr val="703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Diamond 41"/>
              <p:cNvSpPr/>
              <p:nvPr/>
            </p:nvSpPr>
            <p:spPr>
              <a:xfrm>
                <a:off x="7478606" y="2253482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5768850" y="2261166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Diamond 43"/>
              <p:cNvSpPr/>
              <p:nvPr/>
            </p:nvSpPr>
            <p:spPr>
              <a:xfrm>
                <a:off x="6109454" y="2258636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738758" y="2046817"/>
                <a:ext cx="256552" cy="244086"/>
              </a:xfrm>
              <a:prstGeom prst="ellipse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25400" cap="flat" cmpd="sng" algn="ctr">
                <a:solidFill>
                  <a:srgbClr val="4BACC6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Diamond 45"/>
              <p:cNvSpPr/>
              <p:nvPr/>
            </p:nvSpPr>
            <p:spPr>
              <a:xfrm>
                <a:off x="6279756" y="1851174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Chord 46"/>
              <p:cNvSpPr/>
              <p:nvPr/>
            </p:nvSpPr>
            <p:spPr>
              <a:xfrm rot="14463449">
                <a:off x="5717143" y="1549930"/>
                <a:ext cx="763752" cy="763575"/>
              </a:xfrm>
              <a:prstGeom prst="chord">
                <a:avLst>
                  <a:gd name="adj1" fmla="val 2188527"/>
                  <a:gd name="adj2" fmla="val 20263597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751286" y="1771401"/>
                <a:ext cx="256552" cy="244086"/>
              </a:xfrm>
              <a:prstGeom prst="ellipse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25400" cap="flat" cmpd="sng" algn="ctr">
                <a:solidFill>
                  <a:srgbClr val="4BACC6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075765" y="1930610"/>
                <a:ext cx="256552" cy="244086"/>
              </a:xfrm>
              <a:prstGeom prst="ellipse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25400" cap="flat" cmpd="sng" algn="ctr">
                <a:solidFill>
                  <a:srgbClr val="4BACC6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Diamond 49"/>
              <p:cNvSpPr/>
              <p:nvPr/>
            </p:nvSpPr>
            <p:spPr>
              <a:xfrm>
                <a:off x="7362650" y="2673456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Diamond 50"/>
              <p:cNvSpPr/>
              <p:nvPr/>
            </p:nvSpPr>
            <p:spPr>
              <a:xfrm>
                <a:off x="6674706" y="2665482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Diamond 51"/>
              <p:cNvSpPr/>
              <p:nvPr/>
            </p:nvSpPr>
            <p:spPr>
              <a:xfrm>
                <a:off x="6969004" y="1854350"/>
                <a:ext cx="340604" cy="337646"/>
              </a:xfrm>
              <a:prstGeom prst="diamond">
                <a:avLst/>
              </a:prstGeom>
              <a:solidFill>
                <a:srgbClr val="7030A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Diamond 52"/>
              <p:cNvSpPr/>
              <p:nvPr/>
            </p:nvSpPr>
            <p:spPr>
              <a:xfrm>
                <a:off x="7699186" y="2673456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Diamond 53"/>
              <p:cNvSpPr/>
              <p:nvPr/>
            </p:nvSpPr>
            <p:spPr>
              <a:xfrm>
                <a:off x="5993498" y="2673456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Diamond 54"/>
              <p:cNvSpPr/>
              <p:nvPr/>
            </p:nvSpPr>
            <p:spPr>
              <a:xfrm>
                <a:off x="6334102" y="2670926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Diamond 55"/>
              <p:cNvSpPr/>
              <p:nvPr/>
            </p:nvSpPr>
            <p:spPr>
              <a:xfrm>
                <a:off x="5667234" y="2678356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Diamond 56"/>
              <p:cNvSpPr/>
              <p:nvPr/>
            </p:nvSpPr>
            <p:spPr>
              <a:xfrm>
                <a:off x="7347176" y="3076934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Diamond 57"/>
              <p:cNvSpPr/>
              <p:nvPr/>
            </p:nvSpPr>
            <p:spPr>
              <a:xfrm>
                <a:off x="6659232" y="3068960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Diamond 58"/>
              <p:cNvSpPr/>
              <p:nvPr/>
            </p:nvSpPr>
            <p:spPr>
              <a:xfrm>
                <a:off x="7006572" y="3072120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Diamond 59"/>
              <p:cNvSpPr/>
              <p:nvPr/>
            </p:nvSpPr>
            <p:spPr>
              <a:xfrm>
                <a:off x="7676028" y="3076934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Diamond 60"/>
              <p:cNvSpPr/>
              <p:nvPr/>
            </p:nvSpPr>
            <p:spPr>
              <a:xfrm>
                <a:off x="5978024" y="3076934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Diamond 61"/>
              <p:cNvSpPr/>
              <p:nvPr/>
            </p:nvSpPr>
            <p:spPr>
              <a:xfrm>
                <a:off x="6318628" y="3074404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Diamond 62"/>
              <p:cNvSpPr/>
              <p:nvPr/>
            </p:nvSpPr>
            <p:spPr>
              <a:xfrm>
                <a:off x="5651760" y="3081834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Diamond 63"/>
              <p:cNvSpPr/>
              <p:nvPr/>
            </p:nvSpPr>
            <p:spPr>
              <a:xfrm>
                <a:off x="7115951" y="3489932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Diamond 64"/>
              <p:cNvSpPr/>
              <p:nvPr/>
            </p:nvSpPr>
            <p:spPr>
              <a:xfrm>
                <a:off x="6428007" y="3481958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Diamond 65"/>
              <p:cNvSpPr/>
              <p:nvPr/>
            </p:nvSpPr>
            <p:spPr>
              <a:xfrm>
                <a:off x="6775347" y="3485118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Diamond 66"/>
              <p:cNvSpPr/>
              <p:nvPr/>
            </p:nvSpPr>
            <p:spPr>
              <a:xfrm>
                <a:off x="7456555" y="3489932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Diamond 67"/>
              <p:cNvSpPr/>
              <p:nvPr/>
            </p:nvSpPr>
            <p:spPr>
              <a:xfrm>
                <a:off x="5746799" y="3489932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Diamond 68"/>
              <p:cNvSpPr/>
              <p:nvPr/>
            </p:nvSpPr>
            <p:spPr>
              <a:xfrm>
                <a:off x="6087403" y="3487402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Diamond 69"/>
              <p:cNvSpPr/>
              <p:nvPr/>
            </p:nvSpPr>
            <p:spPr>
              <a:xfrm>
                <a:off x="6968700" y="3883442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Diamond 70"/>
              <p:cNvSpPr/>
              <p:nvPr/>
            </p:nvSpPr>
            <p:spPr>
              <a:xfrm>
                <a:off x="6280756" y="3875468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Diamond 71"/>
              <p:cNvSpPr/>
              <p:nvPr/>
            </p:nvSpPr>
            <p:spPr>
              <a:xfrm>
                <a:off x="6628096" y="3878628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Diamond 72"/>
              <p:cNvSpPr/>
              <p:nvPr/>
            </p:nvSpPr>
            <p:spPr>
              <a:xfrm>
                <a:off x="7309304" y="3883442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Diamond 73"/>
              <p:cNvSpPr/>
              <p:nvPr/>
            </p:nvSpPr>
            <p:spPr>
              <a:xfrm>
                <a:off x="5940152" y="3880912"/>
                <a:ext cx="340604" cy="337646"/>
              </a:xfrm>
              <a:prstGeom prst="diamond">
                <a:avLst/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Left-Right Arrow 74"/>
              <p:cNvSpPr/>
              <p:nvPr/>
            </p:nvSpPr>
            <p:spPr>
              <a:xfrm rot="4261026">
                <a:off x="7056564" y="2124481"/>
                <a:ext cx="365683" cy="217926"/>
              </a:xfrm>
              <a:prstGeom prst="leftRightArrow">
                <a:avLst>
                  <a:gd name="adj1" fmla="val 61657"/>
                  <a:gd name="adj2" fmla="val 50000"/>
                </a:avLst>
              </a:prstGeom>
              <a:solidFill>
                <a:srgbClr val="F9630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660194" y="2556595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314561" y="2554894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5985941" y="2545401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908590" y="2953772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236215" y="2965624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6589798" y="2965624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6940669" y="2960264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5955290" y="3379972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279756" y="3362112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6376043" y="2207110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6023204" y="3721230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5559056" y="2953771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Freeform 87"/>
              <p:cNvSpPr/>
              <p:nvPr/>
            </p:nvSpPr>
            <p:spPr>
              <a:xfrm>
                <a:off x="2677381" y="1479550"/>
                <a:ext cx="1079500" cy="679450"/>
              </a:xfrm>
              <a:custGeom>
                <a:avLst/>
                <a:gdLst>
                  <a:gd name="connsiteX0" fmla="*/ 0 w 1079500"/>
                  <a:gd name="connsiteY0" fmla="*/ 381000 h 679450"/>
                  <a:gd name="connsiteX1" fmla="*/ 57150 w 1079500"/>
                  <a:gd name="connsiteY1" fmla="*/ 374650 h 679450"/>
                  <a:gd name="connsiteX2" fmla="*/ 69850 w 1079500"/>
                  <a:gd name="connsiteY2" fmla="*/ 355600 h 679450"/>
                  <a:gd name="connsiteX3" fmla="*/ 88900 w 1079500"/>
                  <a:gd name="connsiteY3" fmla="*/ 342900 h 679450"/>
                  <a:gd name="connsiteX4" fmla="*/ 120650 w 1079500"/>
                  <a:gd name="connsiteY4" fmla="*/ 317500 h 679450"/>
                  <a:gd name="connsiteX5" fmla="*/ 139700 w 1079500"/>
                  <a:gd name="connsiteY5" fmla="*/ 304800 h 679450"/>
                  <a:gd name="connsiteX6" fmla="*/ 203200 w 1079500"/>
                  <a:gd name="connsiteY6" fmla="*/ 285750 h 679450"/>
                  <a:gd name="connsiteX7" fmla="*/ 222250 w 1079500"/>
                  <a:gd name="connsiteY7" fmla="*/ 273050 h 679450"/>
                  <a:gd name="connsiteX8" fmla="*/ 241300 w 1079500"/>
                  <a:gd name="connsiteY8" fmla="*/ 254000 h 679450"/>
                  <a:gd name="connsiteX9" fmla="*/ 279400 w 1079500"/>
                  <a:gd name="connsiteY9" fmla="*/ 241300 h 679450"/>
                  <a:gd name="connsiteX10" fmla="*/ 336550 w 1079500"/>
                  <a:gd name="connsiteY10" fmla="*/ 222250 h 679450"/>
                  <a:gd name="connsiteX11" fmla="*/ 355600 w 1079500"/>
                  <a:gd name="connsiteY11" fmla="*/ 215900 h 679450"/>
                  <a:gd name="connsiteX12" fmla="*/ 393700 w 1079500"/>
                  <a:gd name="connsiteY12" fmla="*/ 196850 h 679450"/>
                  <a:gd name="connsiteX13" fmla="*/ 412750 w 1079500"/>
                  <a:gd name="connsiteY13" fmla="*/ 184150 h 679450"/>
                  <a:gd name="connsiteX14" fmla="*/ 438150 w 1079500"/>
                  <a:gd name="connsiteY14" fmla="*/ 171450 h 679450"/>
                  <a:gd name="connsiteX15" fmla="*/ 457200 w 1079500"/>
                  <a:gd name="connsiteY15" fmla="*/ 165100 h 679450"/>
                  <a:gd name="connsiteX16" fmla="*/ 476250 w 1079500"/>
                  <a:gd name="connsiteY16" fmla="*/ 152400 h 679450"/>
                  <a:gd name="connsiteX17" fmla="*/ 501650 w 1079500"/>
                  <a:gd name="connsiteY17" fmla="*/ 114300 h 679450"/>
                  <a:gd name="connsiteX18" fmla="*/ 514350 w 1079500"/>
                  <a:gd name="connsiteY18" fmla="*/ 95250 h 679450"/>
                  <a:gd name="connsiteX19" fmla="*/ 546100 w 1079500"/>
                  <a:gd name="connsiteY19" fmla="*/ 38100 h 679450"/>
                  <a:gd name="connsiteX20" fmla="*/ 565150 w 1079500"/>
                  <a:gd name="connsiteY20" fmla="*/ 25400 h 679450"/>
                  <a:gd name="connsiteX21" fmla="*/ 603250 w 1079500"/>
                  <a:gd name="connsiteY21" fmla="*/ 0 h 679450"/>
                  <a:gd name="connsiteX22" fmla="*/ 825500 w 1079500"/>
                  <a:gd name="connsiteY22" fmla="*/ 12700 h 679450"/>
                  <a:gd name="connsiteX23" fmla="*/ 844550 w 1079500"/>
                  <a:gd name="connsiteY23" fmla="*/ 19050 h 679450"/>
                  <a:gd name="connsiteX24" fmla="*/ 869950 w 1079500"/>
                  <a:gd name="connsiteY24" fmla="*/ 25400 h 679450"/>
                  <a:gd name="connsiteX25" fmla="*/ 914400 w 1079500"/>
                  <a:gd name="connsiteY25" fmla="*/ 44450 h 679450"/>
                  <a:gd name="connsiteX26" fmla="*/ 933450 w 1079500"/>
                  <a:gd name="connsiteY26" fmla="*/ 63500 h 679450"/>
                  <a:gd name="connsiteX27" fmla="*/ 952500 w 1079500"/>
                  <a:gd name="connsiteY27" fmla="*/ 76200 h 679450"/>
                  <a:gd name="connsiteX28" fmla="*/ 971550 w 1079500"/>
                  <a:gd name="connsiteY28" fmla="*/ 114300 h 679450"/>
                  <a:gd name="connsiteX29" fmla="*/ 984250 w 1079500"/>
                  <a:gd name="connsiteY29" fmla="*/ 133350 h 679450"/>
                  <a:gd name="connsiteX30" fmla="*/ 996950 w 1079500"/>
                  <a:gd name="connsiteY30" fmla="*/ 171450 h 679450"/>
                  <a:gd name="connsiteX31" fmla="*/ 1009650 w 1079500"/>
                  <a:gd name="connsiteY31" fmla="*/ 209550 h 679450"/>
                  <a:gd name="connsiteX32" fmla="*/ 1016000 w 1079500"/>
                  <a:gd name="connsiteY32" fmla="*/ 228600 h 679450"/>
                  <a:gd name="connsiteX33" fmla="*/ 1016000 w 1079500"/>
                  <a:gd name="connsiteY33" fmla="*/ 419100 h 679450"/>
                  <a:gd name="connsiteX34" fmla="*/ 1035050 w 1079500"/>
                  <a:gd name="connsiteY34" fmla="*/ 425450 h 679450"/>
                  <a:gd name="connsiteX35" fmla="*/ 1047750 w 1079500"/>
                  <a:gd name="connsiteY35" fmla="*/ 444500 h 679450"/>
                  <a:gd name="connsiteX36" fmla="*/ 1079500 w 1079500"/>
                  <a:gd name="connsiteY36" fmla="*/ 482600 h 679450"/>
                  <a:gd name="connsiteX37" fmla="*/ 946150 w 1079500"/>
                  <a:gd name="connsiteY37" fmla="*/ 527050 h 679450"/>
                  <a:gd name="connsiteX38" fmla="*/ 933450 w 1079500"/>
                  <a:gd name="connsiteY38" fmla="*/ 546100 h 679450"/>
                  <a:gd name="connsiteX39" fmla="*/ 914400 w 1079500"/>
                  <a:gd name="connsiteY39" fmla="*/ 558800 h 679450"/>
                  <a:gd name="connsiteX40" fmla="*/ 844550 w 1079500"/>
                  <a:gd name="connsiteY40" fmla="*/ 565150 h 679450"/>
                  <a:gd name="connsiteX41" fmla="*/ 825500 w 1079500"/>
                  <a:gd name="connsiteY41" fmla="*/ 577850 h 679450"/>
                  <a:gd name="connsiteX42" fmla="*/ 812800 w 1079500"/>
                  <a:gd name="connsiteY42" fmla="*/ 615950 h 679450"/>
                  <a:gd name="connsiteX43" fmla="*/ 755650 w 1079500"/>
                  <a:gd name="connsiteY43" fmla="*/ 603250 h 679450"/>
                  <a:gd name="connsiteX44" fmla="*/ 723900 w 1079500"/>
                  <a:gd name="connsiteY44" fmla="*/ 647700 h 679450"/>
                  <a:gd name="connsiteX45" fmla="*/ 704850 w 1079500"/>
                  <a:gd name="connsiteY45" fmla="*/ 660400 h 679450"/>
                  <a:gd name="connsiteX46" fmla="*/ 685800 w 1079500"/>
                  <a:gd name="connsiteY46" fmla="*/ 666750 h 679450"/>
                  <a:gd name="connsiteX47" fmla="*/ 603250 w 1079500"/>
                  <a:gd name="connsiteY47" fmla="*/ 679450 h 679450"/>
                  <a:gd name="connsiteX48" fmla="*/ 469900 w 1079500"/>
                  <a:gd name="connsiteY48" fmla="*/ 660400 h 679450"/>
                  <a:gd name="connsiteX49" fmla="*/ 431800 w 1079500"/>
                  <a:gd name="connsiteY49" fmla="*/ 641350 h 679450"/>
                  <a:gd name="connsiteX50" fmla="*/ 368300 w 1079500"/>
                  <a:gd name="connsiteY50" fmla="*/ 622300 h 679450"/>
                  <a:gd name="connsiteX51" fmla="*/ 349250 w 1079500"/>
                  <a:gd name="connsiteY51" fmla="*/ 609600 h 679450"/>
                  <a:gd name="connsiteX52" fmla="*/ 304800 w 1079500"/>
                  <a:gd name="connsiteY52" fmla="*/ 596900 h 679450"/>
                  <a:gd name="connsiteX53" fmla="*/ 285750 w 1079500"/>
                  <a:gd name="connsiteY53" fmla="*/ 590550 h 679450"/>
                  <a:gd name="connsiteX54" fmla="*/ 254000 w 1079500"/>
                  <a:gd name="connsiteY54" fmla="*/ 571500 h 679450"/>
                  <a:gd name="connsiteX55" fmla="*/ 209550 w 1079500"/>
                  <a:gd name="connsiteY55" fmla="*/ 539750 h 679450"/>
                  <a:gd name="connsiteX56" fmla="*/ 190500 w 1079500"/>
                  <a:gd name="connsiteY56" fmla="*/ 533400 h 679450"/>
                  <a:gd name="connsiteX57" fmla="*/ 165100 w 1079500"/>
                  <a:gd name="connsiteY57" fmla="*/ 514350 h 679450"/>
                  <a:gd name="connsiteX58" fmla="*/ 101600 w 1079500"/>
                  <a:gd name="connsiteY58" fmla="*/ 476250 h 679450"/>
                  <a:gd name="connsiteX59" fmla="*/ 63500 w 1079500"/>
                  <a:gd name="connsiteY59" fmla="*/ 444500 h 679450"/>
                  <a:gd name="connsiteX60" fmla="*/ 25400 w 1079500"/>
                  <a:gd name="connsiteY60" fmla="*/ 412750 h 679450"/>
                  <a:gd name="connsiteX61" fmla="*/ 0 w 1079500"/>
                  <a:gd name="connsiteY61" fmla="*/ 381000 h 6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79500" h="679450">
                    <a:moveTo>
                      <a:pt x="0" y="381000"/>
                    </a:moveTo>
                    <a:cubicBezTo>
                      <a:pt x="19050" y="378883"/>
                      <a:pt x="39137" y="381200"/>
                      <a:pt x="57150" y="374650"/>
                    </a:cubicBezTo>
                    <a:cubicBezTo>
                      <a:pt x="64322" y="372042"/>
                      <a:pt x="64454" y="360996"/>
                      <a:pt x="69850" y="355600"/>
                    </a:cubicBezTo>
                    <a:cubicBezTo>
                      <a:pt x="75246" y="350204"/>
                      <a:pt x="82550" y="347133"/>
                      <a:pt x="88900" y="342900"/>
                    </a:cubicBezTo>
                    <a:cubicBezTo>
                      <a:pt x="110309" y="310787"/>
                      <a:pt x="89978" y="332836"/>
                      <a:pt x="120650" y="317500"/>
                    </a:cubicBezTo>
                    <a:cubicBezTo>
                      <a:pt x="127476" y="314087"/>
                      <a:pt x="132685" y="307806"/>
                      <a:pt x="139700" y="304800"/>
                    </a:cubicBezTo>
                    <a:cubicBezTo>
                      <a:pt x="164548" y="294151"/>
                      <a:pt x="177589" y="302824"/>
                      <a:pt x="203200" y="285750"/>
                    </a:cubicBezTo>
                    <a:cubicBezTo>
                      <a:pt x="209550" y="281517"/>
                      <a:pt x="216387" y="277936"/>
                      <a:pt x="222250" y="273050"/>
                    </a:cubicBezTo>
                    <a:cubicBezTo>
                      <a:pt x="229149" y="267301"/>
                      <a:pt x="233450" y="258361"/>
                      <a:pt x="241300" y="254000"/>
                    </a:cubicBezTo>
                    <a:cubicBezTo>
                      <a:pt x="253002" y="247499"/>
                      <a:pt x="266700" y="245533"/>
                      <a:pt x="279400" y="241300"/>
                    </a:cubicBezTo>
                    <a:lnTo>
                      <a:pt x="336550" y="222250"/>
                    </a:lnTo>
                    <a:cubicBezTo>
                      <a:pt x="342900" y="220133"/>
                      <a:pt x="350031" y="219613"/>
                      <a:pt x="355600" y="215900"/>
                    </a:cubicBezTo>
                    <a:cubicBezTo>
                      <a:pt x="410195" y="179504"/>
                      <a:pt x="341120" y="223140"/>
                      <a:pt x="393700" y="196850"/>
                    </a:cubicBezTo>
                    <a:cubicBezTo>
                      <a:pt x="400526" y="193437"/>
                      <a:pt x="406124" y="187936"/>
                      <a:pt x="412750" y="184150"/>
                    </a:cubicBezTo>
                    <a:cubicBezTo>
                      <a:pt x="420969" y="179454"/>
                      <a:pt x="429449" y="175179"/>
                      <a:pt x="438150" y="171450"/>
                    </a:cubicBezTo>
                    <a:cubicBezTo>
                      <a:pt x="444302" y="168813"/>
                      <a:pt x="451213" y="168093"/>
                      <a:pt x="457200" y="165100"/>
                    </a:cubicBezTo>
                    <a:cubicBezTo>
                      <a:pt x="464026" y="161687"/>
                      <a:pt x="469900" y="156633"/>
                      <a:pt x="476250" y="152400"/>
                    </a:cubicBezTo>
                    <a:lnTo>
                      <a:pt x="501650" y="114300"/>
                    </a:lnTo>
                    <a:cubicBezTo>
                      <a:pt x="505883" y="107950"/>
                      <a:pt x="511937" y="102490"/>
                      <a:pt x="514350" y="95250"/>
                    </a:cubicBezTo>
                    <a:cubicBezTo>
                      <a:pt x="520967" y="75399"/>
                      <a:pt x="527385" y="50577"/>
                      <a:pt x="546100" y="38100"/>
                    </a:cubicBezTo>
                    <a:cubicBezTo>
                      <a:pt x="552450" y="33867"/>
                      <a:pt x="559287" y="30286"/>
                      <a:pt x="565150" y="25400"/>
                    </a:cubicBezTo>
                    <a:cubicBezTo>
                      <a:pt x="596861" y="-1026"/>
                      <a:pt x="569772" y="11159"/>
                      <a:pt x="603250" y="0"/>
                    </a:cubicBezTo>
                    <a:cubicBezTo>
                      <a:pt x="676770" y="2451"/>
                      <a:pt x="753153" y="-5387"/>
                      <a:pt x="825500" y="12700"/>
                    </a:cubicBezTo>
                    <a:cubicBezTo>
                      <a:pt x="831994" y="14323"/>
                      <a:pt x="838114" y="17211"/>
                      <a:pt x="844550" y="19050"/>
                    </a:cubicBezTo>
                    <a:cubicBezTo>
                      <a:pt x="852941" y="21448"/>
                      <a:pt x="861559" y="23002"/>
                      <a:pt x="869950" y="25400"/>
                    </a:cubicBezTo>
                    <a:cubicBezTo>
                      <a:pt x="883769" y="29348"/>
                      <a:pt x="903111" y="36387"/>
                      <a:pt x="914400" y="44450"/>
                    </a:cubicBezTo>
                    <a:cubicBezTo>
                      <a:pt x="921708" y="49670"/>
                      <a:pt x="926551" y="57751"/>
                      <a:pt x="933450" y="63500"/>
                    </a:cubicBezTo>
                    <a:cubicBezTo>
                      <a:pt x="939313" y="68386"/>
                      <a:pt x="946150" y="71967"/>
                      <a:pt x="952500" y="76200"/>
                    </a:cubicBezTo>
                    <a:cubicBezTo>
                      <a:pt x="988896" y="130795"/>
                      <a:pt x="945260" y="61720"/>
                      <a:pt x="971550" y="114300"/>
                    </a:cubicBezTo>
                    <a:cubicBezTo>
                      <a:pt x="974963" y="121126"/>
                      <a:pt x="981150" y="126376"/>
                      <a:pt x="984250" y="133350"/>
                    </a:cubicBezTo>
                    <a:cubicBezTo>
                      <a:pt x="989687" y="145583"/>
                      <a:pt x="992717" y="158750"/>
                      <a:pt x="996950" y="171450"/>
                    </a:cubicBezTo>
                    <a:lnTo>
                      <a:pt x="1009650" y="209550"/>
                    </a:lnTo>
                    <a:lnTo>
                      <a:pt x="1016000" y="228600"/>
                    </a:lnTo>
                    <a:cubicBezTo>
                      <a:pt x="993110" y="297271"/>
                      <a:pt x="996207" y="280548"/>
                      <a:pt x="1016000" y="419100"/>
                    </a:cubicBezTo>
                    <a:cubicBezTo>
                      <a:pt x="1016947" y="425726"/>
                      <a:pt x="1028700" y="423333"/>
                      <a:pt x="1035050" y="425450"/>
                    </a:cubicBezTo>
                    <a:cubicBezTo>
                      <a:pt x="1039283" y="431800"/>
                      <a:pt x="1042864" y="438637"/>
                      <a:pt x="1047750" y="444500"/>
                    </a:cubicBezTo>
                    <a:cubicBezTo>
                      <a:pt x="1088494" y="493393"/>
                      <a:pt x="1047968" y="435302"/>
                      <a:pt x="1079500" y="482600"/>
                    </a:cubicBezTo>
                    <a:cubicBezTo>
                      <a:pt x="1065219" y="568285"/>
                      <a:pt x="1089178" y="501045"/>
                      <a:pt x="946150" y="527050"/>
                    </a:cubicBezTo>
                    <a:cubicBezTo>
                      <a:pt x="938641" y="528415"/>
                      <a:pt x="938846" y="540704"/>
                      <a:pt x="933450" y="546100"/>
                    </a:cubicBezTo>
                    <a:cubicBezTo>
                      <a:pt x="928054" y="551496"/>
                      <a:pt x="921862" y="557201"/>
                      <a:pt x="914400" y="558800"/>
                    </a:cubicBezTo>
                    <a:cubicBezTo>
                      <a:pt x="891540" y="563699"/>
                      <a:pt x="867833" y="563033"/>
                      <a:pt x="844550" y="565150"/>
                    </a:cubicBezTo>
                    <a:cubicBezTo>
                      <a:pt x="838200" y="569383"/>
                      <a:pt x="829545" y="571378"/>
                      <a:pt x="825500" y="577850"/>
                    </a:cubicBezTo>
                    <a:cubicBezTo>
                      <a:pt x="818405" y="589202"/>
                      <a:pt x="812800" y="615950"/>
                      <a:pt x="812800" y="615950"/>
                    </a:cubicBezTo>
                    <a:cubicBezTo>
                      <a:pt x="793750" y="611717"/>
                      <a:pt x="775097" y="604871"/>
                      <a:pt x="755650" y="603250"/>
                    </a:cubicBezTo>
                    <a:cubicBezTo>
                      <a:pt x="718491" y="600153"/>
                      <a:pt x="749535" y="630610"/>
                      <a:pt x="723900" y="647700"/>
                    </a:cubicBezTo>
                    <a:cubicBezTo>
                      <a:pt x="717550" y="651933"/>
                      <a:pt x="711676" y="656987"/>
                      <a:pt x="704850" y="660400"/>
                    </a:cubicBezTo>
                    <a:cubicBezTo>
                      <a:pt x="698863" y="663393"/>
                      <a:pt x="692236" y="664911"/>
                      <a:pt x="685800" y="666750"/>
                    </a:cubicBezTo>
                    <a:cubicBezTo>
                      <a:pt x="650804" y="676749"/>
                      <a:pt x="649310" y="674332"/>
                      <a:pt x="603250" y="679450"/>
                    </a:cubicBezTo>
                    <a:cubicBezTo>
                      <a:pt x="543160" y="674828"/>
                      <a:pt x="522262" y="677854"/>
                      <a:pt x="469900" y="660400"/>
                    </a:cubicBezTo>
                    <a:cubicBezTo>
                      <a:pt x="400425" y="637242"/>
                      <a:pt x="505658" y="674176"/>
                      <a:pt x="431800" y="641350"/>
                    </a:cubicBezTo>
                    <a:cubicBezTo>
                      <a:pt x="411923" y="632516"/>
                      <a:pt x="389410" y="627577"/>
                      <a:pt x="368300" y="622300"/>
                    </a:cubicBezTo>
                    <a:cubicBezTo>
                      <a:pt x="361950" y="618067"/>
                      <a:pt x="356076" y="613013"/>
                      <a:pt x="349250" y="609600"/>
                    </a:cubicBezTo>
                    <a:cubicBezTo>
                      <a:pt x="339100" y="604525"/>
                      <a:pt x="314295" y="599613"/>
                      <a:pt x="304800" y="596900"/>
                    </a:cubicBezTo>
                    <a:cubicBezTo>
                      <a:pt x="298364" y="595061"/>
                      <a:pt x="291737" y="593543"/>
                      <a:pt x="285750" y="590550"/>
                    </a:cubicBezTo>
                    <a:cubicBezTo>
                      <a:pt x="274711" y="585030"/>
                      <a:pt x="264269" y="578346"/>
                      <a:pt x="254000" y="571500"/>
                    </a:cubicBezTo>
                    <a:cubicBezTo>
                      <a:pt x="245371" y="565747"/>
                      <a:pt x="220909" y="545430"/>
                      <a:pt x="209550" y="539750"/>
                    </a:cubicBezTo>
                    <a:cubicBezTo>
                      <a:pt x="203563" y="536757"/>
                      <a:pt x="196850" y="535517"/>
                      <a:pt x="190500" y="533400"/>
                    </a:cubicBezTo>
                    <a:cubicBezTo>
                      <a:pt x="182033" y="527050"/>
                      <a:pt x="174075" y="519959"/>
                      <a:pt x="165100" y="514350"/>
                    </a:cubicBezTo>
                    <a:cubicBezTo>
                      <a:pt x="138376" y="497647"/>
                      <a:pt x="127698" y="502348"/>
                      <a:pt x="101600" y="476250"/>
                    </a:cubicBezTo>
                    <a:cubicBezTo>
                      <a:pt x="45945" y="420595"/>
                      <a:pt x="116544" y="488703"/>
                      <a:pt x="63500" y="444500"/>
                    </a:cubicBezTo>
                    <a:cubicBezTo>
                      <a:pt x="14607" y="403756"/>
                      <a:pt x="72698" y="444282"/>
                      <a:pt x="25400" y="412750"/>
                    </a:cubicBezTo>
                    <a:lnTo>
                      <a:pt x="0" y="3810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Hexagon 88"/>
              <p:cNvSpPr/>
              <p:nvPr/>
            </p:nvSpPr>
            <p:spPr>
              <a:xfrm>
                <a:off x="1117521" y="1844824"/>
                <a:ext cx="2736304" cy="2376264"/>
              </a:xfrm>
              <a:prstGeom prst="hexagon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Trapezoid 89"/>
              <p:cNvSpPr/>
              <p:nvPr/>
            </p:nvSpPr>
            <p:spPr>
              <a:xfrm>
                <a:off x="1698887" y="1844824"/>
                <a:ext cx="939278" cy="72008"/>
              </a:xfrm>
              <a:prstGeom prst="trapezoid">
                <a:avLst/>
              </a:prstGeom>
              <a:solidFill>
                <a:sysClr val="window" lastClr="FFFFFF">
                  <a:lumMod val="50000"/>
                </a:sysClr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Trapezoid 90"/>
              <p:cNvSpPr/>
              <p:nvPr/>
            </p:nvSpPr>
            <p:spPr>
              <a:xfrm>
                <a:off x="1551695" y="2132856"/>
                <a:ext cx="1872208" cy="72008"/>
              </a:xfrm>
              <a:prstGeom prst="trapezoid">
                <a:avLst/>
              </a:prstGeom>
              <a:solidFill>
                <a:sysClr val="window" lastClr="FFFFFF">
                  <a:lumMod val="50000"/>
                </a:sysClr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Trapezoid 91"/>
              <p:cNvSpPr/>
              <p:nvPr/>
            </p:nvSpPr>
            <p:spPr>
              <a:xfrm>
                <a:off x="1379104" y="2420888"/>
                <a:ext cx="2195165" cy="72008"/>
              </a:xfrm>
              <a:prstGeom prst="trapezoid">
                <a:avLst/>
              </a:prstGeom>
              <a:solidFill>
                <a:sysClr val="window" lastClr="FFFFFF">
                  <a:lumMod val="50000"/>
                </a:sysClr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Trapezoid 92"/>
              <p:cNvSpPr/>
              <p:nvPr/>
            </p:nvSpPr>
            <p:spPr>
              <a:xfrm>
                <a:off x="1270013" y="2708920"/>
                <a:ext cx="2448272" cy="72008"/>
              </a:xfrm>
              <a:prstGeom prst="trapezoid">
                <a:avLst/>
              </a:prstGeom>
              <a:solidFill>
                <a:sysClr val="window" lastClr="FFFFFF">
                  <a:lumMod val="50000"/>
                </a:sysClr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Trapezoid 93"/>
              <p:cNvSpPr/>
              <p:nvPr/>
            </p:nvSpPr>
            <p:spPr>
              <a:xfrm>
                <a:off x="1140934" y="2996952"/>
                <a:ext cx="2697015" cy="72008"/>
              </a:xfrm>
              <a:prstGeom prst="trapezoid">
                <a:avLst/>
              </a:prstGeom>
              <a:solidFill>
                <a:sysClr val="window" lastClr="FFFFFF">
                  <a:lumMod val="50000"/>
                </a:sysClr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Trapezoid 94"/>
              <p:cNvSpPr/>
              <p:nvPr/>
            </p:nvSpPr>
            <p:spPr>
              <a:xfrm rot="10800000">
                <a:off x="1242583" y="3284981"/>
                <a:ext cx="2475702" cy="72010"/>
              </a:xfrm>
              <a:prstGeom prst="trapezoid">
                <a:avLst/>
              </a:prstGeom>
              <a:solidFill>
                <a:sysClr val="window" lastClr="FFFFFF">
                  <a:lumMod val="50000"/>
                </a:sysClr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Trapezoid 95"/>
              <p:cNvSpPr/>
              <p:nvPr/>
            </p:nvSpPr>
            <p:spPr>
              <a:xfrm rot="10800000">
                <a:off x="1380122" y="3565777"/>
                <a:ext cx="2180278" cy="79246"/>
              </a:xfrm>
              <a:prstGeom prst="trapezoid">
                <a:avLst/>
              </a:prstGeom>
              <a:solidFill>
                <a:sysClr val="window" lastClr="FFFFFF">
                  <a:lumMod val="50000"/>
                </a:sysClr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Trapezoid 96"/>
              <p:cNvSpPr/>
              <p:nvPr/>
            </p:nvSpPr>
            <p:spPr>
              <a:xfrm rot="10800000">
                <a:off x="1551695" y="3853804"/>
                <a:ext cx="1872208" cy="79251"/>
              </a:xfrm>
              <a:prstGeom prst="trapezoid">
                <a:avLst/>
              </a:prstGeom>
              <a:solidFill>
                <a:sysClr val="window" lastClr="FFFFFF">
                  <a:lumMod val="50000"/>
                </a:sysClr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Trapezoid 97"/>
              <p:cNvSpPr/>
              <p:nvPr/>
            </p:nvSpPr>
            <p:spPr>
              <a:xfrm rot="10800000">
                <a:off x="1692537" y="4140345"/>
                <a:ext cx="1515342" cy="80742"/>
              </a:xfrm>
              <a:prstGeom prst="trapezoid">
                <a:avLst/>
              </a:prstGeom>
              <a:solidFill>
                <a:sysClr val="window" lastClr="FFFFFF">
                  <a:lumMod val="50000"/>
                </a:sysClr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Freeform 98"/>
              <p:cNvSpPr/>
              <p:nvPr/>
            </p:nvSpPr>
            <p:spPr>
              <a:xfrm rot="946343">
                <a:off x="2494149" y="3573017"/>
                <a:ext cx="1224136" cy="1008111"/>
              </a:xfrm>
              <a:custGeom>
                <a:avLst/>
                <a:gdLst>
                  <a:gd name="connsiteX0" fmla="*/ 908613 w 915896"/>
                  <a:gd name="connsiteY0" fmla="*/ 536549 h 831823"/>
                  <a:gd name="connsiteX1" fmla="*/ 817929 w 915896"/>
                  <a:gd name="connsiteY1" fmla="*/ 528992 h 831823"/>
                  <a:gd name="connsiteX2" fmla="*/ 780144 w 915896"/>
                  <a:gd name="connsiteY2" fmla="*/ 483650 h 831823"/>
                  <a:gd name="connsiteX3" fmla="*/ 749916 w 915896"/>
                  <a:gd name="connsiteY3" fmla="*/ 438308 h 831823"/>
                  <a:gd name="connsiteX4" fmla="*/ 727245 w 915896"/>
                  <a:gd name="connsiteY4" fmla="*/ 423194 h 831823"/>
                  <a:gd name="connsiteX5" fmla="*/ 712130 w 915896"/>
                  <a:gd name="connsiteY5" fmla="*/ 408080 h 831823"/>
                  <a:gd name="connsiteX6" fmla="*/ 651674 w 915896"/>
                  <a:gd name="connsiteY6" fmla="*/ 392965 h 831823"/>
                  <a:gd name="connsiteX7" fmla="*/ 591218 w 915896"/>
                  <a:gd name="connsiteY7" fmla="*/ 332509 h 831823"/>
                  <a:gd name="connsiteX8" fmla="*/ 553433 w 915896"/>
                  <a:gd name="connsiteY8" fmla="*/ 272053 h 831823"/>
                  <a:gd name="connsiteX9" fmla="*/ 530762 w 915896"/>
                  <a:gd name="connsiteY9" fmla="*/ 264496 h 831823"/>
                  <a:gd name="connsiteX10" fmla="*/ 417407 w 915896"/>
                  <a:gd name="connsiteY10" fmla="*/ 256939 h 831823"/>
                  <a:gd name="connsiteX11" fmla="*/ 372064 w 915896"/>
                  <a:gd name="connsiteY11" fmla="*/ 196483 h 831823"/>
                  <a:gd name="connsiteX12" fmla="*/ 349393 w 915896"/>
                  <a:gd name="connsiteY12" fmla="*/ 166255 h 831823"/>
                  <a:gd name="connsiteX13" fmla="*/ 319165 w 915896"/>
                  <a:gd name="connsiteY13" fmla="*/ 158698 h 831823"/>
                  <a:gd name="connsiteX14" fmla="*/ 243595 w 915896"/>
                  <a:gd name="connsiteY14" fmla="*/ 143584 h 831823"/>
                  <a:gd name="connsiteX15" fmla="*/ 190696 w 915896"/>
                  <a:gd name="connsiteY15" fmla="*/ 83127 h 831823"/>
                  <a:gd name="connsiteX16" fmla="*/ 168025 w 915896"/>
                  <a:gd name="connsiteY16" fmla="*/ 60456 h 831823"/>
                  <a:gd name="connsiteX17" fmla="*/ 152911 w 915896"/>
                  <a:gd name="connsiteY17" fmla="*/ 37785 h 831823"/>
                  <a:gd name="connsiteX18" fmla="*/ 137797 w 915896"/>
                  <a:gd name="connsiteY18" fmla="*/ 7557 h 831823"/>
                  <a:gd name="connsiteX19" fmla="*/ 115126 w 915896"/>
                  <a:gd name="connsiteY19" fmla="*/ 0 h 831823"/>
                  <a:gd name="connsiteX20" fmla="*/ 1770 w 915896"/>
                  <a:gd name="connsiteY20" fmla="*/ 15114 h 831823"/>
                  <a:gd name="connsiteX21" fmla="*/ 24441 w 915896"/>
                  <a:gd name="connsiteY21" fmla="*/ 30228 h 831823"/>
                  <a:gd name="connsiteX22" fmla="*/ 54669 w 915896"/>
                  <a:gd name="connsiteY22" fmla="*/ 75570 h 831823"/>
                  <a:gd name="connsiteX23" fmla="*/ 62226 w 915896"/>
                  <a:gd name="connsiteY23" fmla="*/ 166255 h 831823"/>
                  <a:gd name="connsiteX24" fmla="*/ 84897 w 915896"/>
                  <a:gd name="connsiteY24" fmla="*/ 188926 h 831823"/>
                  <a:gd name="connsiteX25" fmla="*/ 130240 w 915896"/>
                  <a:gd name="connsiteY25" fmla="*/ 219154 h 831823"/>
                  <a:gd name="connsiteX26" fmla="*/ 145354 w 915896"/>
                  <a:gd name="connsiteY26" fmla="*/ 264496 h 831823"/>
                  <a:gd name="connsiteX27" fmla="*/ 152911 w 915896"/>
                  <a:gd name="connsiteY27" fmla="*/ 324952 h 831823"/>
                  <a:gd name="connsiteX28" fmla="*/ 198253 w 915896"/>
                  <a:gd name="connsiteY28" fmla="*/ 362737 h 831823"/>
                  <a:gd name="connsiteX29" fmla="*/ 281380 w 915896"/>
                  <a:gd name="connsiteY29" fmla="*/ 392965 h 831823"/>
                  <a:gd name="connsiteX30" fmla="*/ 319165 w 915896"/>
                  <a:gd name="connsiteY30" fmla="*/ 400522 h 831823"/>
                  <a:gd name="connsiteX31" fmla="*/ 311608 w 915896"/>
                  <a:gd name="connsiteY31" fmla="*/ 438308 h 831823"/>
                  <a:gd name="connsiteX32" fmla="*/ 296494 w 915896"/>
                  <a:gd name="connsiteY32" fmla="*/ 483650 h 831823"/>
                  <a:gd name="connsiteX33" fmla="*/ 288937 w 915896"/>
                  <a:gd name="connsiteY33" fmla="*/ 513878 h 831823"/>
                  <a:gd name="connsiteX34" fmla="*/ 341836 w 915896"/>
                  <a:gd name="connsiteY34" fmla="*/ 566777 h 831823"/>
                  <a:gd name="connsiteX35" fmla="*/ 356950 w 915896"/>
                  <a:gd name="connsiteY35" fmla="*/ 612119 h 831823"/>
                  <a:gd name="connsiteX36" fmla="*/ 387178 w 915896"/>
                  <a:gd name="connsiteY36" fmla="*/ 710361 h 831823"/>
                  <a:gd name="connsiteX37" fmla="*/ 417407 w 915896"/>
                  <a:gd name="connsiteY37" fmla="*/ 717918 h 831823"/>
                  <a:gd name="connsiteX38" fmla="*/ 432521 w 915896"/>
                  <a:gd name="connsiteY38" fmla="*/ 740589 h 831823"/>
                  <a:gd name="connsiteX39" fmla="*/ 409849 w 915896"/>
                  <a:gd name="connsiteY39" fmla="*/ 778374 h 831823"/>
                  <a:gd name="connsiteX40" fmla="*/ 409849 w 915896"/>
                  <a:gd name="connsiteY40" fmla="*/ 831273 h 831823"/>
                  <a:gd name="connsiteX41" fmla="*/ 424964 w 915896"/>
                  <a:gd name="connsiteY41" fmla="*/ 816159 h 831823"/>
                  <a:gd name="connsiteX42" fmla="*/ 772587 w 915896"/>
                  <a:gd name="connsiteY42" fmla="*/ 808602 h 831823"/>
                  <a:gd name="connsiteX43" fmla="*/ 795258 w 915896"/>
                  <a:gd name="connsiteY43" fmla="*/ 763260 h 831823"/>
                  <a:gd name="connsiteX44" fmla="*/ 810372 w 915896"/>
                  <a:gd name="connsiteY44" fmla="*/ 740589 h 831823"/>
                  <a:gd name="connsiteX45" fmla="*/ 833043 w 915896"/>
                  <a:gd name="connsiteY45" fmla="*/ 702803 h 831823"/>
                  <a:gd name="connsiteX46" fmla="*/ 870828 w 915896"/>
                  <a:gd name="connsiteY46" fmla="*/ 642347 h 831823"/>
                  <a:gd name="connsiteX47" fmla="*/ 893499 w 915896"/>
                  <a:gd name="connsiteY47" fmla="*/ 566777 h 831823"/>
                  <a:gd name="connsiteX48" fmla="*/ 908613 w 915896"/>
                  <a:gd name="connsiteY48" fmla="*/ 536549 h 83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915896" h="831823">
                    <a:moveTo>
                      <a:pt x="908613" y="536549"/>
                    </a:moveTo>
                    <a:cubicBezTo>
                      <a:pt x="896018" y="530251"/>
                      <a:pt x="847673" y="534941"/>
                      <a:pt x="817929" y="528992"/>
                    </a:cubicBezTo>
                    <a:cubicBezTo>
                      <a:pt x="792567" y="523920"/>
                      <a:pt x="791031" y="501796"/>
                      <a:pt x="780144" y="483650"/>
                    </a:cubicBezTo>
                    <a:cubicBezTo>
                      <a:pt x="770798" y="468074"/>
                      <a:pt x="765030" y="448384"/>
                      <a:pt x="749916" y="438308"/>
                    </a:cubicBezTo>
                    <a:cubicBezTo>
                      <a:pt x="742359" y="433270"/>
                      <a:pt x="734337" y="428868"/>
                      <a:pt x="727245" y="423194"/>
                    </a:cubicBezTo>
                    <a:cubicBezTo>
                      <a:pt x="721681" y="418743"/>
                      <a:pt x="718240" y="411746"/>
                      <a:pt x="712130" y="408080"/>
                    </a:cubicBezTo>
                    <a:cubicBezTo>
                      <a:pt x="700508" y="401107"/>
                      <a:pt x="659807" y="394592"/>
                      <a:pt x="651674" y="392965"/>
                    </a:cubicBezTo>
                    <a:cubicBezTo>
                      <a:pt x="618772" y="376514"/>
                      <a:pt x="605809" y="376281"/>
                      <a:pt x="591218" y="332509"/>
                    </a:cubicBezTo>
                    <a:cubicBezTo>
                      <a:pt x="577433" y="291155"/>
                      <a:pt x="586965" y="288819"/>
                      <a:pt x="553433" y="272053"/>
                    </a:cubicBezTo>
                    <a:cubicBezTo>
                      <a:pt x="546308" y="268491"/>
                      <a:pt x="538679" y="265376"/>
                      <a:pt x="530762" y="264496"/>
                    </a:cubicBezTo>
                    <a:cubicBezTo>
                      <a:pt x="493125" y="260314"/>
                      <a:pt x="455192" y="259458"/>
                      <a:pt x="417407" y="256939"/>
                    </a:cubicBezTo>
                    <a:cubicBezTo>
                      <a:pt x="382745" y="222279"/>
                      <a:pt x="423331" y="264839"/>
                      <a:pt x="372064" y="196483"/>
                    </a:cubicBezTo>
                    <a:cubicBezTo>
                      <a:pt x="364507" y="186407"/>
                      <a:pt x="359642" y="173576"/>
                      <a:pt x="349393" y="166255"/>
                    </a:cubicBezTo>
                    <a:cubicBezTo>
                      <a:pt x="340941" y="160218"/>
                      <a:pt x="329151" y="161551"/>
                      <a:pt x="319165" y="158698"/>
                    </a:cubicBezTo>
                    <a:cubicBezTo>
                      <a:pt x="266406" y="143624"/>
                      <a:pt x="333873" y="156481"/>
                      <a:pt x="243595" y="143584"/>
                    </a:cubicBezTo>
                    <a:cubicBezTo>
                      <a:pt x="191180" y="91169"/>
                      <a:pt x="255278" y="156937"/>
                      <a:pt x="190696" y="83127"/>
                    </a:cubicBezTo>
                    <a:cubicBezTo>
                      <a:pt x="183658" y="75084"/>
                      <a:pt x="174867" y="68666"/>
                      <a:pt x="168025" y="60456"/>
                    </a:cubicBezTo>
                    <a:cubicBezTo>
                      <a:pt x="162211" y="53479"/>
                      <a:pt x="157417" y="45671"/>
                      <a:pt x="152911" y="37785"/>
                    </a:cubicBezTo>
                    <a:cubicBezTo>
                      <a:pt x="147322" y="28004"/>
                      <a:pt x="145763" y="15523"/>
                      <a:pt x="137797" y="7557"/>
                    </a:cubicBezTo>
                    <a:cubicBezTo>
                      <a:pt x="132164" y="1924"/>
                      <a:pt x="122683" y="2519"/>
                      <a:pt x="115126" y="0"/>
                    </a:cubicBezTo>
                    <a:cubicBezTo>
                      <a:pt x="77341" y="5038"/>
                      <a:pt x="37934" y="3060"/>
                      <a:pt x="1770" y="15114"/>
                    </a:cubicBezTo>
                    <a:cubicBezTo>
                      <a:pt x="-6846" y="17986"/>
                      <a:pt x="18460" y="23393"/>
                      <a:pt x="24441" y="30228"/>
                    </a:cubicBezTo>
                    <a:cubicBezTo>
                      <a:pt x="36403" y="43898"/>
                      <a:pt x="54669" y="75570"/>
                      <a:pt x="54669" y="75570"/>
                    </a:cubicBezTo>
                    <a:cubicBezTo>
                      <a:pt x="57188" y="105798"/>
                      <a:pt x="54410" y="136946"/>
                      <a:pt x="62226" y="166255"/>
                    </a:cubicBezTo>
                    <a:cubicBezTo>
                      <a:pt x="64980" y="176581"/>
                      <a:pt x="76461" y="182365"/>
                      <a:pt x="84897" y="188926"/>
                    </a:cubicBezTo>
                    <a:cubicBezTo>
                      <a:pt x="99236" y="200078"/>
                      <a:pt x="130240" y="219154"/>
                      <a:pt x="130240" y="219154"/>
                    </a:cubicBezTo>
                    <a:cubicBezTo>
                      <a:pt x="135278" y="234268"/>
                      <a:pt x="143378" y="248687"/>
                      <a:pt x="145354" y="264496"/>
                    </a:cubicBezTo>
                    <a:cubicBezTo>
                      <a:pt x="147873" y="284648"/>
                      <a:pt x="147567" y="305359"/>
                      <a:pt x="152911" y="324952"/>
                    </a:cubicBezTo>
                    <a:cubicBezTo>
                      <a:pt x="159376" y="348657"/>
                      <a:pt x="178380" y="353905"/>
                      <a:pt x="198253" y="362737"/>
                    </a:cubicBezTo>
                    <a:cubicBezTo>
                      <a:pt x="214235" y="369840"/>
                      <a:pt x="266147" y="389918"/>
                      <a:pt x="281380" y="392965"/>
                    </a:cubicBezTo>
                    <a:lnTo>
                      <a:pt x="319165" y="400522"/>
                    </a:lnTo>
                    <a:cubicBezTo>
                      <a:pt x="316646" y="413117"/>
                      <a:pt x="314988" y="425916"/>
                      <a:pt x="311608" y="438308"/>
                    </a:cubicBezTo>
                    <a:cubicBezTo>
                      <a:pt x="307416" y="453678"/>
                      <a:pt x="300358" y="468194"/>
                      <a:pt x="296494" y="483650"/>
                    </a:cubicBezTo>
                    <a:lnTo>
                      <a:pt x="288937" y="513878"/>
                    </a:lnTo>
                    <a:cubicBezTo>
                      <a:pt x="320294" y="524330"/>
                      <a:pt x="326678" y="521303"/>
                      <a:pt x="341836" y="566777"/>
                    </a:cubicBezTo>
                    <a:lnTo>
                      <a:pt x="356950" y="612119"/>
                    </a:lnTo>
                    <a:cubicBezTo>
                      <a:pt x="361202" y="654637"/>
                      <a:pt x="348451" y="688231"/>
                      <a:pt x="387178" y="710361"/>
                    </a:cubicBezTo>
                    <a:cubicBezTo>
                      <a:pt x="396196" y="715514"/>
                      <a:pt x="407331" y="715399"/>
                      <a:pt x="417407" y="717918"/>
                    </a:cubicBezTo>
                    <a:cubicBezTo>
                      <a:pt x="422445" y="725475"/>
                      <a:pt x="431028" y="731630"/>
                      <a:pt x="432521" y="740589"/>
                    </a:cubicBezTo>
                    <a:cubicBezTo>
                      <a:pt x="435324" y="757407"/>
                      <a:pt x="419315" y="768909"/>
                      <a:pt x="409849" y="778374"/>
                    </a:cubicBezTo>
                    <a:cubicBezTo>
                      <a:pt x="405624" y="791049"/>
                      <a:pt x="391734" y="819197"/>
                      <a:pt x="409849" y="831273"/>
                    </a:cubicBezTo>
                    <a:cubicBezTo>
                      <a:pt x="415777" y="835225"/>
                      <a:pt x="417853" y="816603"/>
                      <a:pt x="424964" y="816159"/>
                    </a:cubicBezTo>
                    <a:cubicBezTo>
                      <a:pt x="540640" y="808929"/>
                      <a:pt x="656713" y="811121"/>
                      <a:pt x="772587" y="808602"/>
                    </a:cubicBezTo>
                    <a:cubicBezTo>
                      <a:pt x="815902" y="743630"/>
                      <a:pt x="763971" y="825835"/>
                      <a:pt x="795258" y="763260"/>
                    </a:cubicBezTo>
                    <a:cubicBezTo>
                      <a:pt x="799320" y="755136"/>
                      <a:pt x="806310" y="748713"/>
                      <a:pt x="810372" y="740589"/>
                    </a:cubicBezTo>
                    <a:cubicBezTo>
                      <a:pt x="829993" y="701347"/>
                      <a:pt x="803521" y="732327"/>
                      <a:pt x="833043" y="702803"/>
                    </a:cubicBezTo>
                    <a:cubicBezTo>
                      <a:pt x="851029" y="648845"/>
                      <a:pt x="834901" y="666298"/>
                      <a:pt x="870828" y="642347"/>
                    </a:cubicBezTo>
                    <a:cubicBezTo>
                      <a:pt x="873853" y="630247"/>
                      <a:pt x="887979" y="570457"/>
                      <a:pt x="893499" y="566777"/>
                    </a:cubicBezTo>
                    <a:cubicBezTo>
                      <a:pt x="918266" y="550266"/>
                      <a:pt x="921208" y="542847"/>
                      <a:pt x="908613" y="53654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Trapezoid 99"/>
              <p:cNvSpPr/>
              <p:nvPr/>
            </p:nvSpPr>
            <p:spPr>
              <a:xfrm rot="19816888">
                <a:off x="2584101" y="1684697"/>
                <a:ext cx="665115" cy="72008"/>
              </a:xfrm>
              <a:prstGeom prst="trapezoid">
                <a:avLst/>
              </a:prstGeom>
              <a:solidFill>
                <a:sysClr val="window" lastClr="FFFFFF">
                  <a:lumMod val="50000"/>
                </a:sysClr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032029" y="1952030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501668" y="1952030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285644" y="2237036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717692" y="2237036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49740" y="2237036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149740" y="3389798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355654" y="2526804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2929910" y="2526804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467557" y="2530996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560400" y="2821608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149740" y="2815258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2717692" y="2815258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3355653" y="3102868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929910" y="3102868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2481609" y="3102868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 rot="946343">
                <a:off x="3423900" y="3671912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906197" y="3102868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769700" y="2524820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121663" y="1888282"/>
                <a:ext cx="233991" cy="230302"/>
              </a:xfrm>
              <a:prstGeom prst="ellipse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2948771" y="1721728"/>
                <a:ext cx="233991" cy="230302"/>
              </a:xfrm>
              <a:prstGeom prst="ellipse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3182762" y="1650526"/>
                <a:ext cx="233991" cy="230302"/>
              </a:xfrm>
              <a:prstGeom prst="ellipse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3132017" y="1804616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Freeform 122"/>
              <p:cNvSpPr/>
              <p:nvPr/>
            </p:nvSpPr>
            <p:spPr>
              <a:xfrm rot="946343">
                <a:off x="2503649" y="3556000"/>
                <a:ext cx="1132000" cy="965703"/>
              </a:xfrm>
              <a:custGeom>
                <a:avLst/>
                <a:gdLst>
                  <a:gd name="connsiteX0" fmla="*/ 520700 w 1132000"/>
                  <a:gd name="connsiteY0" fmla="*/ 965200 h 965703"/>
                  <a:gd name="connsiteX1" fmla="*/ 552450 w 1132000"/>
                  <a:gd name="connsiteY1" fmla="*/ 946150 h 965703"/>
                  <a:gd name="connsiteX2" fmla="*/ 565150 w 1132000"/>
                  <a:gd name="connsiteY2" fmla="*/ 908050 h 965703"/>
                  <a:gd name="connsiteX3" fmla="*/ 558800 w 1132000"/>
                  <a:gd name="connsiteY3" fmla="*/ 876300 h 965703"/>
                  <a:gd name="connsiteX4" fmla="*/ 520700 w 1132000"/>
                  <a:gd name="connsiteY4" fmla="*/ 863600 h 965703"/>
                  <a:gd name="connsiteX5" fmla="*/ 457200 w 1132000"/>
                  <a:gd name="connsiteY5" fmla="*/ 844550 h 965703"/>
                  <a:gd name="connsiteX6" fmla="*/ 438150 w 1132000"/>
                  <a:gd name="connsiteY6" fmla="*/ 831850 h 965703"/>
                  <a:gd name="connsiteX7" fmla="*/ 431800 w 1132000"/>
                  <a:gd name="connsiteY7" fmla="*/ 730250 h 965703"/>
                  <a:gd name="connsiteX8" fmla="*/ 425450 w 1132000"/>
                  <a:gd name="connsiteY8" fmla="*/ 666750 h 965703"/>
                  <a:gd name="connsiteX9" fmla="*/ 419100 w 1132000"/>
                  <a:gd name="connsiteY9" fmla="*/ 647700 h 965703"/>
                  <a:gd name="connsiteX10" fmla="*/ 381000 w 1132000"/>
                  <a:gd name="connsiteY10" fmla="*/ 641350 h 965703"/>
                  <a:gd name="connsiteX11" fmla="*/ 361950 w 1132000"/>
                  <a:gd name="connsiteY11" fmla="*/ 635000 h 965703"/>
                  <a:gd name="connsiteX12" fmla="*/ 361950 w 1132000"/>
                  <a:gd name="connsiteY12" fmla="*/ 558800 h 965703"/>
                  <a:gd name="connsiteX13" fmla="*/ 381000 w 1132000"/>
                  <a:gd name="connsiteY13" fmla="*/ 552450 h 965703"/>
                  <a:gd name="connsiteX14" fmla="*/ 374650 w 1132000"/>
                  <a:gd name="connsiteY14" fmla="*/ 520700 h 965703"/>
                  <a:gd name="connsiteX15" fmla="*/ 336550 w 1132000"/>
                  <a:gd name="connsiteY15" fmla="*/ 495300 h 965703"/>
                  <a:gd name="connsiteX16" fmla="*/ 298450 w 1132000"/>
                  <a:gd name="connsiteY16" fmla="*/ 482600 h 965703"/>
                  <a:gd name="connsiteX17" fmla="*/ 215900 w 1132000"/>
                  <a:gd name="connsiteY17" fmla="*/ 469900 h 965703"/>
                  <a:gd name="connsiteX18" fmla="*/ 196850 w 1132000"/>
                  <a:gd name="connsiteY18" fmla="*/ 463550 h 965703"/>
                  <a:gd name="connsiteX19" fmla="*/ 190500 w 1132000"/>
                  <a:gd name="connsiteY19" fmla="*/ 444500 h 965703"/>
                  <a:gd name="connsiteX20" fmla="*/ 171450 w 1132000"/>
                  <a:gd name="connsiteY20" fmla="*/ 406400 h 965703"/>
                  <a:gd name="connsiteX21" fmla="*/ 152400 w 1132000"/>
                  <a:gd name="connsiteY21" fmla="*/ 273050 h 965703"/>
                  <a:gd name="connsiteX22" fmla="*/ 133350 w 1132000"/>
                  <a:gd name="connsiteY22" fmla="*/ 260350 h 965703"/>
                  <a:gd name="connsiteX23" fmla="*/ 114300 w 1132000"/>
                  <a:gd name="connsiteY23" fmla="*/ 254000 h 965703"/>
                  <a:gd name="connsiteX24" fmla="*/ 88900 w 1132000"/>
                  <a:gd name="connsiteY24" fmla="*/ 234950 h 965703"/>
                  <a:gd name="connsiteX25" fmla="*/ 69850 w 1132000"/>
                  <a:gd name="connsiteY25" fmla="*/ 228600 h 965703"/>
                  <a:gd name="connsiteX26" fmla="*/ 50800 w 1132000"/>
                  <a:gd name="connsiteY26" fmla="*/ 215900 h 965703"/>
                  <a:gd name="connsiteX27" fmla="*/ 44450 w 1132000"/>
                  <a:gd name="connsiteY27" fmla="*/ 196850 h 965703"/>
                  <a:gd name="connsiteX28" fmla="*/ 38100 w 1132000"/>
                  <a:gd name="connsiteY28" fmla="*/ 82550 h 965703"/>
                  <a:gd name="connsiteX29" fmla="*/ 12700 w 1132000"/>
                  <a:gd name="connsiteY29" fmla="*/ 44450 h 965703"/>
                  <a:gd name="connsiteX30" fmla="*/ 0 w 1132000"/>
                  <a:gd name="connsiteY30" fmla="*/ 25400 h 965703"/>
                  <a:gd name="connsiteX31" fmla="*/ 6350 w 1132000"/>
                  <a:gd name="connsiteY31" fmla="*/ 6350 h 965703"/>
                  <a:gd name="connsiteX32" fmla="*/ 25400 w 1132000"/>
                  <a:gd name="connsiteY32" fmla="*/ 0 h 965703"/>
                  <a:gd name="connsiteX33" fmla="*/ 82550 w 1132000"/>
                  <a:gd name="connsiteY33" fmla="*/ 6350 h 965703"/>
                  <a:gd name="connsiteX34" fmla="*/ 146050 w 1132000"/>
                  <a:gd name="connsiteY34" fmla="*/ 19050 h 965703"/>
                  <a:gd name="connsiteX35" fmla="*/ 184150 w 1132000"/>
                  <a:gd name="connsiteY35" fmla="*/ 31750 h 965703"/>
                  <a:gd name="connsiteX36" fmla="*/ 209550 w 1132000"/>
                  <a:gd name="connsiteY36" fmla="*/ 44450 h 965703"/>
                  <a:gd name="connsiteX37" fmla="*/ 241300 w 1132000"/>
                  <a:gd name="connsiteY37" fmla="*/ 88900 h 965703"/>
                  <a:gd name="connsiteX38" fmla="*/ 260350 w 1132000"/>
                  <a:gd name="connsiteY38" fmla="*/ 127000 h 965703"/>
                  <a:gd name="connsiteX39" fmla="*/ 323850 w 1132000"/>
                  <a:gd name="connsiteY39" fmla="*/ 146050 h 965703"/>
                  <a:gd name="connsiteX40" fmla="*/ 342900 w 1132000"/>
                  <a:gd name="connsiteY40" fmla="*/ 158750 h 965703"/>
                  <a:gd name="connsiteX41" fmla="*/ 349250 w 1132000"/>
                  <a:gd name="connsiteY41" fmla="*/ 177800 h 965703"/>
                  <a:gd name="connsiteX42" fmla="*/ 387350 w 1132000"/>
                  <a:gd name="connsiteY42" fmla="*/ 190500 h 965703"/>
                  <a:gd name="connsiteX43" fmla="*/ 425450 w 1132000"/>
                  <a:gd name="connsiteY43" fmla="*/ 209550 h 965703"/>
                  <a:gd name="connsiteX44" fmla="*/ 438150 w 1132000"/>
                  <a:gd name="connsiteY44" fmla="*/ 228600 h 965703"/>
                  <a:gd name="connsiteX45" fmla="*/ 476250 w 1132000"/>
                  <a:gd name="connsiteY45" fmla="*/ 247650 h 965703"/>
                  <a:gd name="connsiteX46" fmla="*/ 495300 w 1132000"/>
                  <a:gd name="connsiteY46" fmla="*/ 260350 h 965703"/>
                  <a:gd name="connsiteX47" fmla="*/ 514350 w 1132000"/>
                  <a:gd name="connsiteY47" fmla="*/ 266700 h 965703"/>
                  <a:gd name="connsiteX48" fmla="*/ 552450 w 1132000"/>
                  <a:gd name="connsiteY48" fmla="*/ 285750 h 965703"/>
                  <a:gd name="connsiteX49" fmla="*/ 558800 w 1132000"/>
                  <a:gd name="connsiteY49" fmla="*/ 304800 h 965703"/>
                  <a:gd name="connsiteX50" fmla="*/ 603250 w 1132000"/>
                  <a:gd name="connsiteY50" fmla="*/ 311150 h 965703"/>
                  <a:gd name="connsiteX51" fmla="*/ 622300 w 1132000"/>
                  <a:gd name="connsiteY51" fmla="*/ 317500 h 965703"/>
                  <a:gd name="connsiteX52" fmla="*/ 647700 w 1132000"/>
                  <a:gd name="connsiteY52" fmla="*/ 323850 h 965703"/>
                  <a:gd name="connsiteX53" fmla="*/ 717550 w 1132000"/>
                  <a:gd name="connsiteY53" fmla="*/ 336550 h 965703"/>
                  <a:gd name="connsiteX54" fmla="*/ 755650 w 1132000"/>
                  <a:gd name="connsiteY54" fmla="*/ 355600 h 965703"/>
                  <a:gd name="connsiteX55" fmla="*/ 774700 w 1132000"/>
                  <a:gd name="connsiteY55" fmla="*/ 368300 h 965703"/>
                  <a:gd name="connsiteX56" fmla="*/ 793750 w 1132000"/>
                  <a:gd name="connsiteY56" fmla="*/ 425450 h 965703"/>
                  <a:gd name="connsiteX57" fmla="*/ 800100 w 1132000"/>
                  <a:gd name="connsiteY57" fmla="*/ 444500 h 965703"/>
                  <a:gd name="connsiteX58" fmla="*/ 825500 w 1132000"/>
                  <a:gd name="connsiteY58" fmla="*/ 450850 h 965703"/>
                  <a:gd name="connsiteX59" fmla="*/ 844550 w 1132000"/>
                  <a:gd name="connsiteY59" fmla="*/ 463550 h 965703"/>
                  <a:gd name="connsiteX60" fmla="*/ 914400 w 1132000"/>
                  <a:gd name="connsiteY60" fmla="*/ 476250 h 965703"/>
                  <a:gd name="connsiteX61" fmla="*/ 952500 w 1132000"/>
                  <a:gd name="connsiteY61" fmla="*/ 482600 h 965703"/>
                  <a:gd name="connsiteX62" fmla="*/ 971550 w 1132000"/>
                  <a:gd name="connsiteY62" fmla="*/ 495300 h 965703"/>
                  <a:gd name="connsiteX63" fmla="*/ 990600 w 1132000"/>
                  <a:gd name="connsiteY63" fmla="*/ 533400 h 965703"/>
                  <a:gd name="connsiteX64" fmla="*/ 1047750 w 1132000"/>
                  <a:gd name="connsiteY64" fmla="*/ 558800 h 965703"/>
                  <a:gd name="connsiteX65" fmla="*/ 1123950 w 1132000"/>
                  <a:gd name="connsiteY65" fmla="*/ 571500 h 965703"/>
                  <a:gd name="connsiteX66" fmla="*/ 1123950 w 1132000"/>
                  <a:gd name="connsiteY66" fmla="*/ 647700 h 965703"/>
                  <a:gd name="connsiteX67" fmla="*/ 1085850 w 1132000"/>
                  <a:gd name="connsiteY67" fmla="*/ 666750 h 965703"/>
                  <a:gd name="connsiteX68" fmla="*/ 1073150 w 1132000"/>
                  <a:gd name="connsiteY68" fmla="*/ 685800 h 965703"/>
                  <a:gd name="connsiteX69" fmla="*/ 1028700 w 1132000"/>
                  <a:gd name="connsiteY69" fmla="*/ 698500 h 965703"/>
                  <a:gd name="connsiteX70" fmla="*/ 984250 w 1132000"/>
                  <a:gd name="connsiteY70" fmla="*/ 692150 h 965703"/>
                  <a:gd name="connsiteX71" fmla="*/ 965200 w 1132000"/>
                  <a:gd name="connsiteY71" fmla="*/ 685800 h 965703"/>
                  <a:gd name="connsiteX72" fmla="*/ 952500 w 1132000"/>
                  <a:gd name="connsiteY72" fmla="*/ 666750 h 965703"/>
                  <a:gd name="connsiteX73" fmla="*/ 933450 w 1132000"/>
                  <a:gd name="connsiteY73" fmla="*/ 654050 h 965703"/>
                  <a:gd name="connsiteX74" fmla="*/ 882650 w 1132000"/>
                  <a:gd name="connsiteY74" fmla="*/ 609600 h 965703"/>
                  <a:gd name="connsiteX75" fmla="*/ 863600 w 1132000"/>
                  <a:gd name="connsiteY75" fmla="*/ 596900 h 965703"/>
                  <a:gd name="connsiteX76" fmla="*/ 806450 w 1132000"/>
                  <a:gd name="connsiteY76" fmla="*/ 571500 h 965703"/>
                  <a:gd name="connsiteX77" fmla="*/ 749300 w 1132000"/>
                  <a:gd name="connsiteY77" fmla="*/ 527050 h 965703"/>
                  <a:gd name="connsiteX78" fmla="*/ 711200 w 1132000"/>
                  <a:gd name="connsiteY78" fmla="*/ 514350 h 965703"/>
                  <a:gd name="connsiteX79" fmla="*/ 692150 w 1132000"/>
                  <a:gd name="connsiteY79" fmla="*/ 501650 h 965703"/>
                  <a:gd name="connsiteX80" fmla="*/ 654050 w 1132000"/>
                  <a:gd name="connsiteY80" fmla="*/ 488950 h 965703"/>
                  <a:gd name="connsiteX81" fmla="*/ 622300 w 1132000"/>
                  <a:gd name="connsiteY81" fmla="*/ 457200 h 965703"/>
                  <a:gd name="connsiteX82" fmla="*/ 584200 w 1132000"/>
                  <a:gd name="connsiteY82" fmla="*/ 431800 h 965703"/>
                  <a:gd name="connsiteX83" fmla="*/ 571500 w 1132000"/>
                  <a:gd name="connsiteY83" fmla="*/ 412750 h 965703"/>
                  <a:gd name="connsiteX84" fmla="*/ 552450 w 1132000"/>
                  <a:gd name="connsiteY84" fmla="*/ 400050 h 965703"/>
                  <a:gd name="connsiteX85" fmla="*/ 546100 w 1132000"/>
                  <a:gd name="connsiteY85" fmla="*/ 381000 h 965703"/>
                  <a:gd name="connsiteX86" fmla="*/ 527050 w 1132000"/>
                  <a:gd name="connsiteY86" fmla="*/ 374650 h 965703"/>
                  <a:gd name="connsiteX87" fmla="*/ 508000 w 1132000"/>
                  <a:gd name="connsiteY87" fmla="*/ 361950 h 965703"/>
                  <a:gd name="connsiteX88" fmla="*/ 476250 w 1132000"/>
                  <a:gd name="connsiteY88" fmla="*/ 355600 h 965703"/>
                  <a:gd name="connsiteX89" fmla="*/ 457200 w 1132000"/>
                  <a:gd name="connsiteY89" fmla="*/ 349250 h 965703"/>
                  <a:gd name="connsiteX90" fmla="*/ 393700 w 1132000"/>
                  <a:gd name="connsiteY90" fmla="*/ 336550 h 965703"/>
                  <a:gd name="connsiteX91" fmla="*/ 355600 w 1132000"/>
                  <a:gd name="connsiteY91" fmla="*/ 323850 h 965703"/>
                  <a:gd name="connsiteX92" fmla="*/ 342900 w 1132000"/>
                  <a:gd name="connsiteY92" fmla="*/ 304800 h 965703"/>
                  <a:gd name="connsiteX93" fmla="*/ 336550 w 1132000"/>
                  <a:gd name="connsiteY93" fmla="*/ 285750 h 965703"/>
                  <a:gd name="connsiteX94" fmla="*/ 317500 w 1132000"/>
                  <a:gd name="connsiteY94" fmla="*/ 279400 h 965703"/>
                  <a:gd name="connsiteX95" fmla="*/ 279400 w 1132000"/>
                  <a:gd name="connsiteY95" fmla="*/ 260350 h 965703"/>
                  <a:gd name="connsiteX96" fmla="*/ 266700 w 1132000"/>
                  <a:gd name="connsiteY96" fmla="*/ 241300 h 965703"/>
                  <a:gd name="connsiteX97" fmla="*/ 292100 w 1132000"/>
                  <a:gd name="connsiteY97" fmla="*/ 279400 h 965703"/>
                  <a:gd name="connsiteX98" fmla="*/ 304800 w 1132000"/>
                  <a:gd name="connsiteY98" fmla="*/ 298450 h 965703"/>
                  <a:gd name="connsiteX99" fmla="*/ 317500 w 1132000"/>
                  <a:gd name="connsiteY99" fmla="*/ 349250 h 965703"/>
                  <a:gd name="connsiteX100" fmla="*/ 330200 w 1132000"/>
                  <a:gd name="connsiteY100" fmla="*/ 368300 h 965703"/>
                  <a:gd name="connsiteX101" fmla="*/ 349250 w 1132000"/>
                  <a:gd name="connsiteY101" fmla="*/ 374650 h 965703"/>
                  <a:gd name="connsiteX102" fmla="*/ 387350 w 1132000"/>
                  <a:gd name="connsiteY102" fmla="*/ 400050 h 965703"/>
                  <a:gd name="connsiteX103" fmla="*/ 406400 w 1132000"/>
                  <a:gd name="connsiteY103" fmla="*/ 412750 h 965703"/>
                  <a:gd name="connsiteX104" fmla="*/ 419100 w 1132000"/>
                  <a:gd name="connsiteY104" fmla="*/ 431800 h 965703"/>
                  <a:gd name="connsiteX105" fmla="*/ 438150 w 1132000"/>
                  <a:gd name="connsiteY105" fmla="*/ 438150 h 965703"/>
                  <a:gd name="connsiteX106" fmla="*/ 444500 w 1132000"/>
                  <a:gd name="connsiteY106" fmla="*/ 457200 h 965703"/>
                  <a:gd name="connsiteX107" fmla="*/ 463550 w 1132000"/>
                  <a:gd name="connsiteY107" fmla="*/ 469900 h 965703"/>
                  <a:gd name="connsiteX108" fmla="*/ 476250 w 1132000"/>
                  <a:gd name="connsiteY108" fmla="*/ 488950 h 965703"/>
                  <a:gd name="connsiteX109" fmla="*/ 482600 w 1132000"/>
                  <a:gd name="connsiteY109" fmla="*/ 533400 h 965703"/>
                  <a:gd name="connsiteX110" fmla="*/ 488950 w 1132000"/>
                  <a:gd name="connsiteY110" fmla="*/ 552450 h 965703"/>
                  <a:gd name="connsiteX111" fmla="*/ 508000 w 1132000"/>
                  <a:gd name="connsiteY111" fmla="*/ 565150 h 965703"/>
                  <a:gd name="connsiteX112" fmla="*/ 533400 w 1132000"/>
                  <a:gd name="connsiteY112" fmla="*/ 603250 h 965703"/>
                  <a:gd name="connsiteX113" fmla="*/ 546100 w 1132000"/>
                  <a:gd name="connsiteY113" fmla="*/ 622300 h 965703"/>
                  <a:gd name="connsiteX114" fmla="*/ 552450 w 1132000"/>
                  <a:gd name="connsiteY114" fmla="*/ 641350 h 965703"/>
                  <a:gd name="connsiteX115" fmla="*/ 558800 w 1132000"/>
                  <a:gd name="connsiteY115" fmla="*/ 698500 h 965703"/>
                  <a:gd name="connsiteX116" fmla="*/ 596900 w 1132000"/>
                  <a:gd name="connsiteY116" fmla="*/ 711200 h 965703"/>
                  <a:gd name="connsiteX117" fmla="*/ 635000 w 1132000"/>
                  <a:gd name="connsiteY117" fmla="*/ 730250 h 965703"/>
                  <a:gd name="connsiteX118" fmla="*/ 673100 w 1132000"/>
                  <a:gd name="connsiteY118" fmla="*/ 749300 h 965703"/>
                  <a:gd name="connsiteX119" fmla="*/ 685800 w 1132000"/>
                  <a:gd name="connsiteY119" fmla="*/ 768350 h 965703"/>
                  <a:gd name="connsiteX120" fmla="*/ 679450 w 1132000"/>
                  <a:gd name="connsiteY120" fmla="*/ 844550 h 965703"/>
                  <a:gd name="connsiteX121" fmla="*/ 660400 w 1132000"/>
                  <a:gd name="connsiteY121" fmla="*/ 857250 h 965703"/>
                  <a:gd name="connsiteX122" fmla="*/ 622300 w 1132000"/>
                  <a:gd name="connsiteY122" fmla="*/ 876300 h 965703"/>
                  <a:gd name="connsiteX123" fmla="*/ 590550 w 1132000"/>
                  <a:gd name="connsiteY123" fmla="*/ 914400 h 965703"/>
                  <a:gd name="connsiteX124" fmla="*/ 571500 w 1132000"/>
                  <a:gd name="connsiteY124" fmla="*/ 927100 h 965703"/>
                  <a:gd name="connsiteX125" fmla="*/ 520700 w 1132000"/>
                  <a:gd name="connsiteY125" fmla="*/ 965200 h 96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1132000" h="965703">
                    <a:moveTo>
                      <a:pt x="520700" y="965200"/>
                    </a:moveTo>
                    <a:cubicBezTo>
                      <a:pt x="517525" y="968375"/>
                      <a:pt x="544873" y="955892"/>
                      <a:pt x="552450" y="946150"/>
                    </a:cubicBezTo>
                    <a:cubicBezTo>
                      <a:pt x="560669" y="935583"/>
                      <a:pt x="565150" y="908050"/>
                      <a:pt x="565150" y="908050"/>
                    </a:cubicBezTo>
                    <a:cubicBezTo>
                      <a:pt x="563033" y="897467"/>
                      <a:pt x="566432" y="883932"/>
                      <a:pt x="558800" y="876300"/>
                    </a:cubicBezTo>
                    <a:cubicBezTo>
                      <a:pt x="549334" y="866834"/>
                      <a:pt x="533687" y="866847"/>
                      <a:pt x="520700" y="863600"/>
                    </a:cubicBezTo>
                    <a:cubicBezTo>
                      <a:pt x="506501" y="860050"/>
                      <a:pt x="466476" y="850734"/>
                      <a:pt x="457200" y="844550"/>
                    </a:cubicBezTo>
                    <a:lnTo>
                      <a:pt x="438150" y="831850"/>
                    </a:lnTo>
                    <a:cubicBezTo>
                      <a:pt x="418723" y="773569"/>
                      <a:pt x="424118" y="807071"/>
                      <a:pt x="431800" y="730250"/>
                    </a:cubicBezTo>
                    <a:cubicBezTo>
                      <a:pt x="429683" y="709083"/>
                      <a:pt x="428685" y="687775"/>
                      <a:pt x="425450" y="666750"/>
                    </a:cubicBezTo>
                    <a:cubicBezTo>
                      <a:pt x="424432" y="660134"/>
                      <a:pt x="424912" y="651021"/>
                      <a:pt x="419100" y="647700"/>
                    </a:cubicBezTo>
                    <a:cubicBezTo>
                      <a:pt x="407921" y="641312"/>
                      <a:pt x="393569" y="644143"/>
                      <a:pt x="381000" y="641350"/>
                    </a:cubicBezTo>
                    <a:cubicBezTo>
                      <a:pt x="374466" y="639898"/>
                      <a:pt x="368300" y="637117"/>
                      <a:pt x="361950" y="635000"/>
                    </a:cubicBezTo>
                    <a:cubicBezTo>
                      <a:pt x="354958" y="607032"/>
                      <a:pt x="347680" y="590908"/>
                      <a:pt x="361950" y="558800"/>
                    </a:cubicBezTo>
                    <a:cubicBezTo>
                      <a:pt x="364668" y="552683"/>
                      <a:pt x="374650" y="554567"/>
                      <a:pt x="381000" y="552450"/>
                    </a:cubicBezTo>
                    <a:cubicBezTo>
                      <a:pt x="378883" y="541867"/>
                      <a:pt x="381276" y="529219"/>
                      <a:pt x="374650" y="520700"/>
                    </a:cubicBezTo>
                    <a:cubicBezTo>
                      <a:pt x="365279" y="508652"/>
                      <a:pt x="351030" y="500127"/>
                      <a:pt x="336550" y="495300"/>
                    </a:cubicBezTo>
                    <a:cubicBezTo>
                      <a:pt x="323850" y="491067"/>
                      <a:pt x="311655" y="484801"/>
                      <a:pt x="298450" y="482600"/>
                    </a:cubicBezTo>
                    <a:cubicBezTo>
                      <a:pt x="245587" y="473789"/>
                      <a:pt x="273096" y="478071"/>
                      <a:pt x="215900" y="469900"/>
                    </a:cubicBezTo>
                    <a:cubicBezTo>
                      <a:pt x="209550" y="467783"/>
                      <a:pt x="201583" y="468283"/>
                      <a:pt x="196850" y="463550"/>
                    </a:cubicBezTo>
                    <a:cubicBezTo>
                      <a:pt x="192117" y="458817"/>
                      <a:pt x="193493" y="450487"/>
                      <a:pt x="190500" y="444500"/>
                    </a:cubicBezTo>
                    <a:cubicBezTo>
                      <a:pt x="165881" y="395261"/>
                      <a:pt x="187411" y="454283"/>
                      <a:pt x="171450" y="406400"/>
                    </a:cubicBezTo>
                    <a:cubicBezTo>
                      <a:pt x="169657" y="374127"/>
                      <a:pt x="185271" y="305921"/>
                      <a:pt x="152400" y="273050"/>
                    </a:cubicBezTo>
                    <a:cubicBezTo>
                      <a:pt x="147004" y="267654"/>
                      <a:pt x="140176" y="263763"/>
                      <a:pt x="133350" y="260350"/>
                    </a:cubicBezTo>
                    <a:cubicBezTo>
                      <a:pt x="127363" y="257357"/>
                      <a:pt x="120650" y="256117"/>
                      <a:pt x="114300" y="254000"/>
                    </a:cubicBezTo>
                    <a:cubicBezTo>
                      <a:pt x="105833" y="247650"/>
                      <a:pt x="98089" y="240201"/>
                      <a:pt x="88900" y="234950"/>
                    </a:cubicBezTo>
                    <a:cubicBezTo>
                      <a:pt x="83088" y="231629"/>
                      <a:pt x="75837" y="231593"/>
                      <a:pt x="69850" y="228600"/>
                    </a:cubicBezTo>
                    <a:cubicBezTo>
                      <a:pt x="63024" y="225187"/>
                      <a:pt x="57150" y="220133"/>
                      <a:pt x="50800" y="215900"/>
                    </a:cubicBezTo>
                    <a:cubicBezTo>
                      <a:pt x="48683" y="209550"/>
                      <a:pt x="45085" y="203513"/>
                      <a:pt x="44450" y="196850"/>
                    </a:cubicBezTo>
                    <a:cubicBezTo>
                      <a:pt x="40832" y="158863"/>
                      <a:pt x="45883" y="119907"/>
                      <a:pt x="38100" y="82550"/>
                    </a:cubicBezTo>
                    <a:cubicBezTo>
                      <a:pt x="34987" y="67607"/>
                      <a:pt x="21167" y="57150"/>
                      <a:pt x="12700" y="44450"/>
                    </a:cubicBezTo>
                    <a:lnTo>
                      <a:pt x="0" y="25400"/>
                    </a:lnTo>
                    <a:cubicBezTo>
                      <a:pt x="2117" y="19050"/>
                      <a:pt x="1617" y="11083"/>
                      <a:pt x="6350" y="6350"/>
                    </a:cubicBezTo>
                    <a:cubicBezTo>
                      <a:pt x="11083" y="1617"/>
                      <a:pt x="18707" y="0"/>
                      <a:pt x="25400" y="0"/>
                    </a:cubicBezTo>
                    <a:cubicBezTo>
                      <a:pt x="44567" y="0"/>
                      <a:pt x="63551" y="3817"/>
                      <a:pt x="82550" y="6350"/>
                    </a:cubicBezTo>
                    <a:cubicBezTo>
                      <a:pt x="103147" y="9096"/>
                      <a:pt x="125859" y="12993"/>
                      <a:pt x="146050" y="19050"/>
                    </a:cubicBezTo>
                    <a:cubicBezTo>
                      <a:pt x="158872" y="22897"/>
                      <a:pt x="172176" y="25763"/>
                      <a:pt x="184150" y="31750"/>
                    </a:cubicBezTo>
                    <a:cubicBezTo>
                      <a:pt x="192617" y="35983"/>
                      <a:pt x="201847" y="38948"/>
                      <a:pt x="209550" y="44450"/>
                    </a:cubicBezTo>
                    <a:cubicBezTo>
                      <a:pt x="227486" y="57261"/>
                      <a:pt x="232814" y="69100"/>
                      <a:pt x="241300" y="88900"/>
                    </a:cubicBezTo>
                    <a:cubicBezTo>
                      <a:pt x="246110" y="100124"/>
                      <a:pt x="248444" y="119559"/>
                      <a:pt x="260350" y="127000"/>
                    </a:cubicBezTo>
                    <a:cubicBezTo>
                      <a:pt x="270657" y="133442"/>
                      <a:pt x="308979" y="142332"/>
                      <a:pt x="323850" y="146050"/>
                    </a:cubicBezTo>
                    <a:cubicBezTo>
                      <a:pt x="330200" y="150283"/>
                      <a:pt x="338132" y="152791"/>
                      <a:pt x="342900" y="158750"/>
                    </a:cubicBezTo>
                    <a:cubicBezTo>
                      <a:pt x="347081" y="163977"/>
                      <a:pt x="343803" y="173909"/>
                      <a:pt x="349250" y="177800"/>
                    </a:cubicBezTo>
                    <a:cubicBezTo>
                      <a:pt x="360143" y="185581"/>
                      <a:pt x="374650" y="186267"/>
                      <a:pt x="387350" y="190500"/>
                    </a:cubicBezTo>
                    <a:cubicBezTo>
                      <a:pt x="413640" y="199263"/>
                      <a:pt x="400831" y="193137"/>
                      <a:pt x="425450" y="209550"/>
                    </a:cubicBezTo>
                    <a:cubicBezTo>
                      <a:pt x="429683" y="215900"/>
                      <a:pt x="432754" y="223204"/>
                      <a:pt x="438150" y="228600"/>
                    </a:cubicBezTo>
                    <a:cubicBezTo>
                      <a:pt x="456348" y="246798"/>
                      <a:pt x="455592" y="237321"/>
                      <a:pt x="476250" y="247650"/>
                    </a:cubicBezTo>
                    <a:cubicBezTo>
                      <a:pt x="483076" y="251063"/>
                      <a:pt x="488474" y="256937"/>
                      <a:pt x="495300" y="260350"/>
                    </a:cubicBezTo>
                    <a:cubicBezTo>
                      <a:pt x="501287" y="263343"/>
                      <a:pt x="508363" y="263707"/>
                      <a:pt x="514350" y="266700"/>
                    </a:cubicBezTo>
                    <a:cubicBezTo>
                      <a:pt x="563589" y="291319"/>
                      <a:pt x="504567" y="269789"/>
                      <a:pt x="552450" y="285750"/>
                    </a:cubicBezTo>
                    <a:cubicBezTo>
                      <a:pt x="554567" y="292100"/>
                      <a:pt x="552813" y="301807"/>
                      <a:pt x="558800" y="304800"/>
                    </a:cubicBezTo>
                    <a:cubicBezTo>
                      <a:pt x="572187" y="311493"/>
                      <a:pt x="588574" y="308215"/>
                      <a:pt x="603250" y="311150"/>
                    </a:cubicBezTo>
                    <a:cubicBezTo>
                      <a:pt x="609814" y="312463"/>
                      <a:pt x="615864" y="315661"/>
                      <a:pt x="622300" y="317500"/>
                    </a:cubicBezTo>
                    <a:cubicBezTo>
                      <a:pt x="630691" y="319898"/>
                      <a:pt x="639181" y="321957"/>
                      <a:pt x="647700" y="323850"/>
                    </a:cubicBezTo>
                    <a:cubicBezTo>
                      <a:pt x="674325" y="329767"/>
                      <a:pt x="689978" y="331955"/>
                      <a:pt x="717550" y="336550"/>
                    </a:cubicBezTo>
                    <a:cubicBezTo>
                      <a:pt x="772145" y="372946"/>
                      <a:pt x="703070" y="329310"/>
                      <a:pt x="755650" y="355600"/>
                    </a:cubicBezTo>
                    <a:cubicBezTo>
                      <a:pt x="762476" y="359013"/>
                      <a:pt x="768350" y="364067"/>
                      <a:pt x="774700" y="368300"/>
                    </a:cubicBezTo>
                    <a:lnTo>
                      <a:pt x="793750" y="425450"/>
                    </a:lnTo>
                    <a:cubicBezTo>
                      <a:pt x="795867" y="431800"/>
                      <a:pt x="793606" y="442877"/>
                      <a:pt x="800100" y="444500"/>
                    </a:cubicBezTo>
                    <a:lnTo>
                      <a:pt x="825500" y="450850"/>
                    </a:lnTo>
                    <a:cubicBezTo>
                      <a:pt x="831850" y="455083"/>
                      <a:pt x="837724" y="460137"/>
                      <a:pt x="844550" y="463550"/>
                    </a:cubicBezTo>
                    <a:cubicBezTo>
                      <a:pt x="864471" y="473510"/>
                      <a:pt x="896013" y="473623"/>
                      <a:pt x="914400" y="476250"/>
                    </a:cubicBezTo>
                    <a:cubicBezTo>
                      <a:pt x="927146" y="478071"/>
                      <a:pt x="939800" y="480483"/>
                      <a:pt x="952500" y="482600"/>
                    </a:cubicBezTo>
                    <a:cubicBezTo>
                      <a:pt x="958850" y="486833"/>
                      <a:pt x="966782" y="489341"/>
                      <a:pt x="971550" y="495300"/>
                    </a:cubicBezTo>
                    <a:cubicBezTo>
                      <a:pt x="1012867" y="546946"/>
                      <a:pt x="937070" y="479870"/>
                      <a:pt x="990600" y="533400"/>
                    </a:cubicBezTo>
                    <a:cubicBezTo>
                      <a:pt x="1005694" y="548494"/>
                      <a:pt x="1028887" y="552512"/>
                      <a:pt x="1047750" y="558800"/>
                    </a:cubicBezTo>
                    <a:cubicBezTo>
                      <a:pt x="1084984" y="571211"/>
                      <a:pt x="1060147" y="564411"/>
                      <a:pt x="1123950" y="571500"/>
                    </a:cubicBezTo>
                    <a:cubicBezTo>
                      <a:pt x="1131223" y="600591"/>
                      <a:pt x="1137672" y="613396"/>
                      <a:pt x="1123950" y="647700"/>
                    </a:cubicBezTo>
                    <a:cubicBezTo>
                      <a:pt x="1120162" y="657169"/>
                      <a:pt x="1093869" y="664077"/>
                      <a:pt x="1085850" y="666750"/>
                    </a:cubicBezTo>
                    <a:cubicBezTo>
                      <a:pt x="1081617" y="673100"/>
                      <a:pt x="1079109" y="681032"/>
                      <a:pt x="1073150" y="685800"/>
                    </a:cubicBezTo>
                    <a:cubicBezTo>
                      <a:pt x="1069009" y="689113"/>
                      <a:pt x="1030359" y="698085"/>
                      <a:pt x="1028700" y="698500"/>
                    </a:cubicBezTo>
                    <a:cubicBezTo>
                      <a:pt x="1013883" y="696383"/>
                      <a:pt x="998926" y="695085"/>
                      <a:pt x="984250" y="692150"/>
                    </a:cubicBezTo>
                    <a:cubicBezTo>
                      <a:pt x="977686" y="690837"/>
                      <a:pt x="970427" y="689981"/>
                      <a:pt x="965200" y="685800"/>
                    </a:cubicBezTo>
                    <a:cubicBezTo>
                      <a:pt x="959241" y="681032"/>
                      <a:pt x="957896" y="672146"/>
                      <a:pt x="952500" y="666750"/>
                    </a:cubicBezTo>
                    <a:cubicBezTo>
                      <a:pt x="947104" y="661354"/>
                      <a:pt x="939800" y="658283"/>
                      <a:pt x="933450" y="654050"/>
                    </a:cubicBezTo>
                    <a:cubicBezTo>
                      <a:pt x="912283" y="622300"/>
                      <a:pt x="927100" y="639233"/>
                      <a:pt x="882650" y="609600"/>
                    </a:cubicBezTo>
                    <a:cubicBezTo>
                      <a:pt x="876300" y="605367"/>
                      <a:pt x="870840" y="599313"/>
                      <a:pt x="863600" y="596900"/>
                    </a:cubicBezTo>
                    <a:cubicBezTo>
                      <a:pt x="835911" y="587670"/>
                      <a:pt x="826576" y="588271"/>
                      <a:pt x="806450" y="571500"/>
                    </a:cubicBezTo>
                    <a:cubicBezTo>
                      <a:pt x="784534" y="553237"/>
                      <a:pt x="781398" y="537749"/>
                      <a:pt x="749300" y="527050"/>
                    </a:cubicBezTo>
                    <a:cubicBezTo>
                      <a:pt x="736600" y="522817"/>
                      <a:pt x="722339" y="521776"/>
                      <a:pt x="711200" y="514350"/>
                    </a:cubicBezTo>
                    <a:cubicBezTo>
                      <a:pt x="704850" y="510117"/>
                      <a:pt x="699124" y="504750"/>
                      <a:pt x="692150" y="501650"/>
                    </a:cubicBezTo>
                    <a:cubicBezTo>
                      <a:pt x="679917" y="496213"/>
                      <a:pt x="654050" y="488950"/>
                      <a:pt x="654050" y="488950"/>
                    </a:cubicBezTo>
                    <a:cubicBezTo>
                      <a:pt x="630767" y="454025"/>
                      <a:pt x="654050" y="483658"/>
                      <a:pt x="622300" y="457200"/>
                    </a:cubicBezTo>
                    <a:cubicBezTo>
                      <a:pt x="590589" y="430774"/>
                      <a:pt x="617678" y="442959"/>
                      <a:pt x="584200" y="431800"/>
                    </a:cubicBezTo>
                    <a:cubicBezTo>
                      <a:pt x="579967" y="425450"/>
                      <a:pt x="576896" y="418146"/>
                      <a:pt x="571500" y="412750"/>
                    </a:cubicBezTo>
                    <a:cubicBezTo>
                      <a:pt x="566104" y="407354"/>
                      <a:pt x="557218" y="406009"/>
                      <a:pt x="552450" y="400050"/>
                    </a:cubicBezTo>
                    <a:cubicBezTo>
                      <a:pt x="548269" y="394823"/>
                      <a:pt x="550833" y="385733"/>
                      <a:pt x="546100" y="381000"/>
                    </a:cubicBezTo>
                    <a:cubicBezTo>
                      <a:pt x="541367" y="376267"/>
                      <a:pt x="533037" y="377643"/>
                      <a:pt x="527050" y="374650"/>
                    </a:cubicBezTo>
                    <a:cubicBezTo>
                      <a:pt x="520224" y="371237"/>
                      <a:pt x="515146" y="364630"/>
                      <a:pt x="508000" y="361950"/>
                    </a:cubicBezTo>
                    <a:cubicBezTo>
                      <a:pt x="497894" y="358160"/>
                      <a:pt x="486721" y="358218"/>
                      <a:pt x="476250" y="355600"/>
                    </a:cubicBezTo>
                    <a:cubicBezTo>
                      <a:pt x="469756" y="353977"/>
                      <a:pt x="463722" y="350755"/>
                      <a:pt x="457200" y="349250"/>
                    </a:cubicBezTo>
                    <a:cubicBezTo>
                      <a:pt x="436167" y="344396"/>
                      <a:pt x="414641" y="341785"/>
                      <a:pt x="393700" y="336550"/>
                    </a:cubicBezTo>
                    <a:cubicBezTo>
                      <a:pt x="380713" y="333303"/>
                      <a:pt x="355600" y="323850"/>
                      <a:pt x="355600" y="323850"/>
                    </a:cubicBezTo>
                    <a:cubicBezTo>
                      <a:pt x="351367" y="317500"/>
                      <a:pt x="346313" y="311626"/>
                      <a:pt x="342900" y="304800"/>
                    </a:cubicBezTo>
                    <a:cubicBezTo>
                      <a:pt x="339907" y="298813"/>
                      <a:pt x="341283" y="290483"/>
                      <a:pt x="336550" y="285750"/>
                    </a:cubicBezTo>
                    <a:cubicBezTo>
                      <a:pt x="331817" y="281017"/>
                      <a:pt x="323487" y="282393"/>
                      <a:pt x="317500" y="279400"/>
                    </a:cubicBezTo>
                    <a:cubicBezTo>
                      <a:pt x="268261" y="254781"/>
                      <a:pt x="327283" y="276311"/>
                      <a:pt x="279400" y="260350"/>
                    </a:cubicBezTo>
                    <a:lnTo>
                      <a:pt x="266700" y="241300"/>
                    </a:lnTo>
                    <a:lnTo>
                      <a:pt x="292100" y="279400"/>
                    </a:lnTo>
                    <a:lnTo>
                      <a:pt x="304800" y="298450"/>
                    </a:lnTo>
                    <a:cubicBezTo>
                      <a:pt x="307215" y="310526"/>
                      <a:pt x="310991" y="336233"/>
                      <a:pt x="317500" y="349250"/>
                    </a:cubicBezTo>
                    <a:cubicBezTo>
                      <a:pt x="320913" y="356076"/>
                      <a:pt x="324241" y="363532"/>
                      <a:pt x="330200" y="368300"/>
                    </a:cubicBezTo>
                    <a:cubicBezTo>
                      <a:pt x="335427" y="372481"/>
                      <a:pt x="343399" y="371399"/>
                      <a:pt x="349250" y="374650"/>
                    </a:cubicBezTo>
                    <a:cubicBezTo>
                      <a:pt x="362593" y="382063"/>
                      <a:pt x="374650" y="391583"/>
                      <a:pt x="387350" y="400050"/>
                    </a:cubicBezTo>
                    <a:lnTo>
                      <a:pt x="406400" y="412750"/>
                    </a:lnTo>
                    <a:cubicBezTo>
                      <a:pt x="410633" y="419100"/>
                      <a:pt x="413141" y="427032"/>
                      <a:pt x="419100" y="431800"/>
                    </a:cubicBezTo>
                    <a:cubicBezTo>
                      <a:pt x="424327" y="435981"/>
                      <a:pt x="433417" y="433417"/>
                      <a:pt x="438150" y="438150"/>
                    </a:cubicBezTo>
                    <a:cubicBezTo>
                      <a:pt x="442883" y="442883"/>
                      <a:pt x="440319" y="451973"/>
                      <a:pt x="444500" y="457200"/>
                    </a:cubicBezTo>
                    <a:cubicBezTo>
                      <a:pt x="449268" y="463159"/>
                      <a:pt x="457200" y="465667"/>
                      <a:pt x="463550" y="469900"/>
                    </a:cubicBezTo>
                    <a:cubicBezTo>
                      <a:pt x="467783" y="476250"/>
                      <a:pt x="474057" y="481640"/>
                      <a:pt x="476250" y="488950"/>
                    </a:cubicBezTo>
                    <a:cubicBezTo>
                      <a:pt x="480551" y="503286"/>
                      <a:pt x="479665" y="518724"/>
                      <a:pt x="482600" y="533400"/>
                    </a:cubicBezTo>
                    <a:cubicBezTo>
                      <a:pt x="483913" y="539964"/>
                      <a:pt x="484769" y="547223"/>
                      <a:pt x="488950" y="552450"/>
                    </a:cubicBezTo>
                    <a:cubicBezTo>
                      <a:pt x="493718" y="558409"/>
                      <a:pt x="501650" y="560917"/>
                      <a:pt x="508000" y="565150"/>
                    </a:cubicBezTo>
                    <a:lnTo>
                      <a:pt x="533400" y="603250"/>
                    </a:lnTo>
                    <a:cubicBezTo>
                      <a:pt x="537633" y="609600"/>
                      <a:pt x="543687" y="615060"/>
                      <a:pt x="546100" y="622300"/>
                    </a:cubicBezTo>
                    <a:lnTo>
                      <a:pt x="552450" y="641350"/>
                    </a:lnTo>
                    <a:cubicBezTo>
                      <a:pt x="554567" y="660400"/>
                      <a:pt x="548510" y="682329"/>
                      <a:pt x="558800" y="698500"/>
                    </a:cubicBezTo>
                    <a:cubicBezTo>
                      <a:pt x="565987" y="709794"/>
                      <a:pt x="585761" y="703774"/>
                      <a:pt x="596900" y="711200"/>
                    </a:cubicBezTo>
                    <a:cubicBezTo>
                      <a:pt x="651495" y="747596"/>
                      <a:pt x="582420" y="703960"/>
                      <a:pt x="635000" y="730250"/>
                    </a:cubicBezTo>
                    <a:cubicBezTo>
                      <a:pt x="684239" y="754869"/>
                      <a:pt x="625217" y="733339"/>
                      <a:pt x="673100" y="749300"/>
                    </a:cubicBezTo>
                    <a:cubicBezTo>
                      <a:pt x="677333" y="755650"/>
                      <a:pt x="685292" y="760735"/>
                      <a:pt x="685800" y="768350"/>
                    </a:cubicBezTo>
                    <a:cubicBezTo>
                      <a:pt x="687495" y="793782"/>
                      <a:pt x="686452" y="820043"/>
                      <a:pt x="679450" y="844550"/>
                    </a:cubicBezTo>
                    <a:cubicBezTo>
                      <a:pt x="677353" y="851888"/>
                      <a:pt x="667226" y="853837"/>
                      <a:pt x="660400" y="857250"/>
                    </a:cubicBezTo>
                    <a:cubicBezTo>
                      <a:pt x="607820" y="883540"/>
                      <a:pt x="676895" y="839904"/>
                      <a:pt x="622300" y="876300"/>
                    </a:cubicBezTo>
                    <a:cubicBezTo>
                      <a:pt x="609813" y="895031"/>
                      <a:pt x="608885" y="899121"/>
                      <a:pt x="590550" y="914400"/>
                    </a:cubicBezTo>
                    <a:cubicBezTo>
                      <a:pt x="584687" y="919286"/>
                      <a:pt x="577850" y="922867"/>
                      <a:pt x="571500" y="927100"/>
                    </a:cubicBezTo>
                    <a:cubicBezTo>
                      <a:pt x="556452" y="949672"/>
                      <a:pt x="523875" y="962025"/>
                      <a:pt x="520700" y="965200"/>
                    </a:cubicBezTo>
                    <a:close/>
                  </a:path>
                </a:pathLst>
              </a:custGeom>
              <a:pattFill prst="dkUpDiag">
                <a:fgClr>
                  <a:sysClr val="window" lastClr="FFFFFF">
                    <a:lumMod val="75000"/>
                  </a:sys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1572986" y="4311648"/>
                <a:ext cx="1209195" cy="250429"/>
              </a:xfrm>
              <a:custGeom>
                <a:avLst/>
                <a:gdLst>
                  <a:gd name="connsiteX0" fmla="*/ 0 w 1209195"/>
                  <a:gd name="connsiteY0" fmla="*/ 171450 h 247781"/>
                  <a:gd name="connsiteX1" fmla="*/ 0 w 1209195"/>
                  <a:gd name="connsiteY1" fmla="*/ 171450 h 247781"/>
                  <a:gd name="connsiteX2" fmla="*/ 38100 w 1209195"/>
                  <a:gd name="connsiteY2" fmla="*/ 101600 h 247781"/>
                  <a:gd name="connsiteX3" fmla="*/ 82550 w 1209195"/>
                  <a:gd name="connsiteY3" fmla="*/ 63500 h 247781"/>
                  <a:gd name="connsiteX4" fmla="*/ 88900 w 1209195"/>
                  <a:gd name="connsiteY4" fmla="*/ 44450 h 247781"/>
                  <a:gd name="connsiteX5" fmla="*/ 127000 w 1209195"/>
                  <a:gd name="connsiteY5" fmla="*/ 25400 h 247781"/>
                  <a:gd name="connsiteX6" fmla="*/ 184150 w 1209195"/>
                  <a:gd name="connsiteY6" fmla="*/ 69850 h 247781"/>
                  <a:gd name="connsiteX7" fmla="*/ 196850 w 1209195"/>
                  <a:gd name="connsiteY7" fmla="*/ 107950 h 247781"/>
                  <a:gd name="connsiteX8" fmla="*/ 203200 w 1209195"/>
                  <a:gd name="connsiteY8" fmla="*/ 127000 h 247781"/>
                  <a:gd name="connsiteX9" fmla="*/ 254000 w 1209195"/>
                  <a:gd name="connsiteY9" fmla="*/ 139700 h 247781"/>
                  <a:gd name="connsiteX10" fmla="*/ 292100 w 1209195"/>
                  <a:gd name="connsiteY10" fmla="*/ 152400 h 247781"/>
                  <a:gd name="connsiteX11" fmla="*/ 342900 w 1209195"/>
                  <a:gd name="connsiteY11" fmla="*/ 133350 h 247781"/>
                  <a:gd name="connsiteX12" fmla="*/ 349250 w 1209195"/>
                  <a:gd name="connsiteY12" fmla="*/ 114300 h 247781"/>
                  <a:gd name="connsiteX13" fmla="*/ 361950 w 1209195"/>
                  <a:gd name="connsiteY13" fmla="*/ 95250 h 247781"/>
                  <a:gd name="connsiteX14" fmla="*/ 400050 w 1209195"/>
                  <a:gd name="connsiteY14" fmla="*/ 57150 h 247781"/>
                  <a:gd name="connsiteX15" fmla="*/ 419100 w 1209195"/>
                  <a:gd name="connsiteY15" fmla="*/ 19050 h 247781"/>
                  <a:gd name="connsiteX16" fmla="*/ 438150 w 1209195"/>
                  <a:gd name="connsiteY16" fmla="*/ 12700 h 247781"/>
                  <a:gd name="connsiteX17" fmla="*/ 463550 w 1209195"/>
                  <a:gd name="connsiteY17" fmla="*/ 19050 h 247781"/>
                  <a:gd name="connsiteX18" fmla="*/ 495300 w 1209195"/>
                  <a:gd name="connsiteY18" fmla="*/ 57150 h 247781"/>
                  <a:gd name="connsiteX19" fmla="*/ 514350 w 1209195"/>
                  <a:gd name="connsiteY19" fmla="*/ 76200 h 247781"/>
                  <a:gd name="connsiteX20" fmla="*/ 527050 w 1209195"/>
                  <a:gd name="connsiteY20" fmla="*/ 95250 h 247781"/>
                  <a:gd name="connsiteX21" fmla="*/ 565150 w 1209195"/>
                  <a:gd name="connsiteY21" fmla="*/ 120650 h 247781"/>
                  <a:gd name="connsiteX22" fmla="*/ 577850 w 1209195"/>
                  <a:gd name="connsiteY22" fmla="*/ 139700 h 247781"/>
                  <a:gd name="connsiteX23" fmla="*/ 615950 w 1209195"/>
                  <a:gd name="connsiteY23" fmla="*/ 165100 h 247781"/>
                  <a:gd name="connsiteX24" fmla="*/ 635000 w 1209195"/>
                  <a:gd name="connsiteY24" fmla="*/ 158750 h 247781"/>
                  <a:gd name="connsiteX25" fmla="*/ 660400 w 1209195"/>
                  <a:gd name="connsiteY25" fmla="*/ 152400 h 247781"/>
                  <a:gd name="connsiteX26" fmla="*/ 679450 w 1209195"/>
                  <a:gd name="connsiteY26" fmla="*/ 133350 h 247781"/>
                  <a:gd name="connsiteX27" fmla="*/ 717550 w 1209195"/>
                  <a:gd name="connsiteY27" fmla="*/ 120650 h 247781"/>
                  <a:gd name="connsiteX28" fmla="*/ 736600 w 1209195"/>
                  <a:gd name="connsiteY28" fmla="*/ 114300 h 247781"/>
                  <a:gd name="connsiteX29" fmla="*/ 774700 w 1209195"/>
                  <a:gd name="connsiteY29" fmla="*/ 88900 h 247781"/>
                  <a:gd name="connsiteX30" fmla="*/ 812800 w 1209195"/>
                  <a:gd name="connsiteY30" fmla="*/ 120650 h 247781"/>
                  <a:gd name="connsiteX31" fmla="*/ 869950 w 1209195"/>
                  <a:gd name="connsiteY31" fmla="*/ 146050 h 247781"/>
                  <a:gd name="connsiteX32" fmla="*/ 914400 w 1209195"/>
                  <a:gd name="connsiteY32" fmla="*/ 127000 h 247781"/>
                  <a:gd name="connsiteX33" fmla="*/ 939800 w 1209195"/>
                  <a:gd name="connsiteY33" fmla="*/ 107950 h 247781"/>
                  <a:gd name="connsiteX34" fmla="*/ 958850 w 1209195"/>
                  <a:gd name="connsiteY34" fmla="*/ 95250 h 247781"/>
                  <a:gd name="connsiteX35" fmla="*/ 971550 w 1209195"/>
                  <a:gd name="connsiteY35" fmla="*/ 76200 h 247781"/>
                  <a:gd name="connsiteX36" fmla="*/ 984250 w 1209195"/>
                  <a:gd name="connsiteY36" fmla="*/ 0 h 247781"/>
                  <a:gd name="connsiteX37" fmla="*/ 1022350 w 1209195"/>
                  <a:gd name="connsiteY37" fmla="*/ 6350 h 247781"/>
                  <a:gd name="connsiteX38" fmla="*/ 1066800 w 1209195"/>
                  <a:gd name="connsiteY38" fmla="*/ 31750 h 247781"/>
                  <a:gd name="connsiteX39" fmla="*/ 1111250 w 1209195"/>
                  <a:gd name="connsiteY39" fmla="*/ 82550 h 247781"/>
                  <a:gd name="connsiteX40" fmla="*/ 1123950 w 1209195"/>
                  <a:gd name="connsiteY40" fmla="*/ 101600 h 247781"/>
                  <a:gd name="connsiteX41" fmla="*/ 1181100 w 1209195"/>
                  <a:gd name="connsiteY41" fmla="*/ 133350 h 247781"/>
                  <a:gd name="connsiteX42" fmla="*/ 1200150 w 1209195"/>
                  <a:gd name="connsiteY42" fmla="*/ 146050 h 247781"/>
                  <a:gd name="connsiteX43" fmla="*/ 1200150 w 1209195"/>
                  <a:gd name="connsiteY43" fmla="*/ 215900 h 247781"/>
                  <a:gd name="connsiteX44" fmla="*/ 1181100 w 1209195"/>
                  <a:gd name="connsiteY44" fmla="*/ 222250 h 247781"/>
                  <a:gd name="connsiteX45" fmla="*/ 1117600 w 1209195"/>
                  <a:gd name="connsiteY45" fmla="*/ 234950 h 247781"/>
                  <a:gd name="connsiteX46" fmla="*/ 469900 w 1209195"/>
                  <a:gd name="connsiteY46" fmla="*/ 241300 h 247781"/>
                  <a:gd name="connsiteX47" fmla="*/ 273050 w 1209195"/>
                  <a:gd name="connsiteY47" fmla="*/ 247650 h 247781"/>
                  <a:gd name="connsiteX48" fmla="*/ 38100 w 1209195"/>
                  <a:gd name="connsiteY48" fmla="*/ 228600 h 247781"/>
                  <a:gd name="connsiteX49" fmla="*/ 19050 w 1209195"/>
                  <a:gd name="connsiteY49" fmla="*/ 215900 h 247781"/>
                  <a:gd name="connsiteX50" fmla="*/ 0 w 1209195"/>
                  <a:gd name="connsiteY50" fmla="*/ 171450 h 24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209195" h="247781">
                    <a:moveTo>
                      <a:pt x="0" y="171450"/>
                    </a:moveTo>
                    <a:lnTo>
                      <a:pt x="0" y="171450"/>
                    </a:lnTo>
                    <a:cubicBezTo>
                      <a:pt x="7229" y="156991"/>
                      <a:pt x="23599" y="119001"/>
                      <a:pt x="38100" y="101600"/>
                    </a:cubicBezTo>
                    <a:cubicBezTo>
                      <a:pt x="52841" y="83911"/>
                      <a:pt x="63864" y="77515"/>
                      <a:pt x="82550" y="63500"/>
                    </a:cubicBezTo>
                    <a:cubicBezTo>
                      <a:pt x="84667" y="57150"/>
                      <a:pt x="84719" y="49677"/>
                      <a:pt x="88900" y="44450"/>
                    </a:cubicBezTo>
                    <a:cubicBezTo>
                      <a:pt x="97852" y="33259"/>
                      <a:pt x="114451" y="29583"/>
                      <a:pt x="127000" y="25400"/>
                    </a:cubicBezTo>
                    <a:cubicBezTo>
                      <a:pt x="172572" y="55781"/>
                      <a:pt x="154307" y="40007"/>
                      <a:pt x="184150" y="69850"/>
                    </a:cubicBezTo>
                    <a:lnTo>
                      <a:pt x="196850" y="107950"/>
                    </a:lnTo>
                    <a:cubicBezTo>
                      <a:pt x="198967" y="114300"/>
                      <a:pt x="196850" y="124883"/>
                      <a:pt x="203200" y="127000"/>
                    </a:cubicBezTo>
                    <a:cubicBezTo>
                      <a:pt x="261002" y="146267"/>
                      <a:pt x="169710" y="116712"/>
                      <a:pt x="254000" y="139700"/>
                    </a:cubicBezTo>
                    <a:cubicBezTo>
                      <a:pt x="266915" y="143222"/>
                      <a:pt x="292100" y="152400"/>
                      <a:pt x="292100" y="152400"/>
                    </a:cubicBezTo>
                    <a:cubicBezTo>
                      <a:pt x="309311" y="148958"/>
                      <a:pt x="330442" y="148922"/>
                      <a:pt x="342900" y="133350"/>
                    </a:cubicBezTo>
                    <a:cubicBezTo>
                      <a:pt x="347081" y="128123"/>
                      <a:pt x="346257" y="120287"/>
                      <a:pt x="349250" y="114300"/>
                    </a:cubicBezTo>
                    <a:cubicBezTo>
                      <a:pt x="352663" y="107474"/>
                      <a:pt x="356880" y="100954"/>
                      <a:pt x="361950" y="95250"/>
                    </a:cubicBezTo>
                    <a:cubicBezTo>
                      <a:pt x="373882" y="81826"/>
                      <a:pt x="400050" y="57150"/>
                      <a:pt x="400050" y="57150"/>
                    </a:cubicBezTo>
                    <a:cubicBezTo>
                      <a:pt x="404233" y="44601"/>
                      <a:pt x="407909" y="28002"/>
                      <a:pt x="419100" y="19050"/>
                    </a:cubicBezTo>
                    <a:cubicBezTo>
                      <a:pt x="424327" y="14869"/>
                      <a:pt x="431800" y="14817"/>
                      <a:pt x="438150" y="12700"/>
                    </a:cubicBezTo>
                    <a:cubicBezTo>
                      <a:pt x="446617" y="14817"/>
                      <a:pt x="455973" y="14720"/>
                      <a:pt x="463550" y="19050"/>
                    </a:cubicBezTo>
                    <a:cubicBezTo>
                      <a:pt x="481258" y="29169"/>
                      <a:pt x="483345" y="42804"/>
                      <a:pt x="495300" y="57150"/>
                    </a:cubicBezTo>
                    <a:cubicBezTo>
                      <a:pt x="501049" y="64049"/>
                      <a:pt x="508601" y="69301"/>
                      <a:pt x="514350" y="76200"/>
                    </a:cubicBezTo>
                    <a:cubicBezTo>
                      <a:pt x="519236" y="82063"/>
                      <a:pt x="521307" y="90224"/>
                      <a:pt x="527050" y="95250"/>
                    </a:cubicBezTo>
                    <a:cubicBezTo>
                      <a:pt x="538537" y="105301"/>
                      <a:pt x="565150" y="120650"/>
                      <a:pt x="565150" y="120650"/>
                    </a:cubicBezTo>
                    <a:cubicBezTo>
                      <a:pt x="569383" y="127000"/>
                      <a:pt x="572107" y="134674"/>
                      <a:pt x="577850" y="139700"/>
                    </a:cubicBezTo>
                    <a:cubicBezTo>
                      <a:pt x="589337" y="149751"/>
                      <a:pt x="615950" y="165100"/>
                      <a:pt x="615950" y="165100"/>
                    </a:cubicBezTo>
                    <a:cubicBezTo>
                      <a:pt x="622300" y="162983"/>
                      <a:pt x="628564" y="160589"/>
                      <a:pt x="635000" y="158750"/>
                    </a:cubicBezTo>
                    <a:cubicBezTo>
                      <a:pt x="643391" y="156352"/>
                      <a:pt x="652823" y="156730"/>
                      <a:pt x="660400" y="152400"/>
                    </a:cubicBezTo>
                    <a:cubicBezTo>
                      <a:pt x="668197" y="147945"/>
                      <a:pt x="671600" y="137711"/>
                      <a:pt x="679450" y="133350"/>
                    </a:cubicBezTo>
                    <a:cubicBezTo>
                      <a:pt x="691152" y="126849"/>
                      <a:pt x="704850" y="124883"/>
                      <a:pt x="717550" y="120650"/>
                    </a:cubicBezTo>
                    <a:cubicBezTo>
                      <a:pt x="723900" y="118533"/>
                      <a:pt x="731031" y="118013"/>
                      <a:pt x="736600" y="114300"/>
                    </a:cubicBezTo>
                    <a:lnTo>
                      <a:pt x="774700" y="88900"/>
                    </a:lnTo>
                    <a:cubicBezTo>
                      <a:pt x="786663" y="100863"/>
                      <a:pt x="796887" y="113577"/>
                      <a:pt x="812800" y="120650"/>
                    </a:cubicBezTo>
                    <a:cubicBezTo>
                      <a:pt x="880810" y="150877"/>
                      <a:pt x="826837" y="117308"/>
                      <a:pt x="869950" y="146050"/>
                    </a:cubicBezTo>
                    <a:cubicBezTo>
                      <a:pt x="884767" y="139700"/>
                      <a:pt x="900248" y="134719"/>
                      <a:pt x="914400" y="127000"/>
                    </a:cubicBezTo>
                    <a:cubicBezTo>
                      <a:pt x="923691" y="121932"/>
                      <a:pt x="931188" y="114101"/>
                      <a:pt x="939800" y="107950"/>
                    </a:cubicBezTo>
                    <a:cubicBezTo>
                      <a:pt x="946010" y="103514"/>
                      <a:pt x="952500" y="99483"/>
                      <a:pt x="958850" y="95250"/>
                    </a:cubicBezTo>
                    <a:cubicBezTo>
                      <a:pt x="963083" y="88900"/>
                      <a:pt x="968137" y="83026"/>
                      <a:pt x="971550" y="76200"/>
                    </a:cubicBezTo>
                    <a:cubicBezTo>
                      <a:pt x="982188" y="54924"/>
                      <a:pt x="982238" y="18108"/>
                      <a:pt x="984250" y="0"/>
                    </a:cubicBezTo>
                    <a:cubicBezTo>
                      <a:pt x="996950" y="2117"/>
                      <a:pt x="1010018" y="2650"/>
                      <a:pt x="1022350" y="6350"/>
                    </a:cubicBezTo>
                    <a:cubicBezTo>
                      <a:pt x="1036998" y="10744"/>
                      <a:pt x="1054046" y="23247"/>
                      <a:pt x="1066800" y="31750"/>
                    </a:cubicBezTo>
                    <a:cubicBezTo>
                      <a:pt x="1096433" y="76200"/>
                      <a:pt x="1079500" y="61383"/>
                      <a:pt x="1111250" y="82550"/>
                    </a:cubicBezTo>
                    <a:cubicBezTo>
                      <a:pt x="1115483" y="88900"/>
                      <a:pt x="1118207" y="96574"/>
                      <a:pt x="1123950" y="101600"/>
                    </a:cubicBezTo>
                    <a:cubicBezTo>
                      <a:pt x="1177341" y="148317"/>
                      <a:pt x="1143306" y="114453"/>
                      <a:pt x="1181100" y="133350"/>
                    </a:cubicBezTo>
                    <a:cubicBezTo>
                      <a:pt x="1187926" y="136763"/>
                      <a:pt x="1193800" y="141817"/>
                      <a:pt x="1200150" y="146050"/>
                    </a:cubicBezTo>
                    <a:cubicBezTo>
                      <a:pt x="1208812" y="172036"/>
                      <a:pt x="1215194" y="182050"/>
                      <a:pt x="1200150" y="215900"/>
                    </a:cubicBezTo>
                    <a:cubicBezTo>
                      <a:pt x="1197432" y="222017"/>
                      <a:pt x="1187536" y="220411"/>
                      <a:pt x="1181100" y="222250"/>
                    </a:cubicBezTo>
                    <a:cubicBezTo>
                      <a:pt x="1165828" y="226613"/>
                      <a:pt x="1130939" y="234703"/>
                      <a:pt x="1117600" y="234950"/>
                    </a:cubicBezTo>
                    <a:lnTo>
                      <a:pt x="469900" y="241300"/>
                    </a:lnTo>
                    <a:cubicBezTo>
                      <a:pt x="404283" y="243417"/>
                      <a:pt x="338693" y="248676"/>
                      <a:pt x="273050" y="247650"/>
                    </a:cubicBezTo>
                    <a:cubicBezTo>
                      <a:pt x="96677" y="244894"/>
                      <a:pt x="126165" y="250616"/>
                      <a:pt x="38100" y="228600"/>
                    </a:cubicBezTo>
                    <a:cubicBezTo>
                      <a:pt x="31750" y="224367"/>
                      <a:pt x="24446" y="221296"/>
                      <a:pt x="19050" y="215900"/>
                    </a:cubicBezTo>
                    <a:cubicBezTo>
                      <a:pt x="-695" y="196155"/>
                      <a:pt x="3175" y="178858"/>
                      <a:pt x="0" y="17145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1553519" y="4311649"/>
                <a:ext cx="1229530" cy="210053"/>
              </a:xfrm>
              <a:custGeom>
                <a:avLst/>
                <a:gdLst>
                  <a:gd name="connsiteX0" fmla="*/ 29380 w 1229530"/>
                  <a:gd name="connsiteY0" fmla="*/ 196850 h 203200"/>
                  <a:gd name="connsiteX1" fmla="*/ 3980 w 1229530"/>
                  <a:gd name="connsiteY1" fmla="*/ 165100 h 203200"/>
                  <a:gd name="connsiteX2" fmla="*/ 29380 w 1229530"/>
                  <a:gd name="connsiteY2" fmla="*/ 88900 h 203200"/>
                  <a:gd name="connsiteX3" fmla="*/ 54780 w 1229530"/>
                  <a:gd name="connsiteY3" fmla="*/ 82550 h 203200"/>
                  <a:gd name="connsiteX4" fmla="*/ 67480 w 1229530"/>
                  <a:gd name="connsiteY4" fmla="*/ 44450 h 203200"/>
                  <a:gd name="connsiteX5" fmla="*/ 86530 w 1229530"/>
                  <a:gd name="connsiteY5" fmla="*/ 31750 h 203200"/>
                  <a:gd name="connsiteX6" fmla="*/ 156380 w 1229530"/>
                  <a:gd name="connsiteY6" fmla="*/ 12700 h 203200"/>
                  <a:gd name="connsiteX7" fmla="*/ 194480 w 1229530"/>
                  <a:gd name="connsiteY7" fmla="*/ 31750 h 203200"/>
                  <a:gd name="connsiteX8" fmla="*/ 219880 w 1229530"/>
                  <a:gd name="connsiteY8" fmla="*/ 57150 h 203200"/>
                  <a:gd name="connsiteX9" fmla="*/ 238930 w 1229530"/>
                  <a:gd name="connsiteY9" fmla="*/ 95250 h 203200"/>
                  <a:gd name="connsiteX10" fmla="*/ 257980 w 1229530"/>
                  <a:gd name="connsiteY10" fmla="*/ 101600 h 203200"/>
                  <a:gd name="connsiteX11" fmla="*/ 283380 w 1229530"/>
                  <a:gd name="connsiteY11" fmla="*/ 120650 h 203200"/>
                  <a:gd name="connsiteX12" fmla="*/ 321480 w 1229530"/>
                  <a:gd name="connsiteY12" fmla="*/ 133350 h 203200"/>
                  <a:gd name="connsiteX13" fmla="*/ 384980 w 1229530"/>
                  <a:gd name="connsiteY13" fmla="*/ 127000 h 203200"/>
                  <a:gd name="connsiteX14" fmla="*/ 416730 w 1229530"/>
                  <a:gd name="connsiteY14" fmla="*/ 63500 h 203200"/>
                  <a:gd name="connsiteX15" fmla="*/ 473880 w 1229530"/>
                  <a:gd name="connsiteY15" fmla="*/ 19050 h 203200"/>
                  <a:gd name="connsiteX16" fmla="*/ 492930 w 1229530"/>
                  <a:gd name="connsiteY16" fmla="*/ 12700 h 203200"/>
                  <a:gd name="connsiteX17" fmla="*/ 543730 w 1229530"/>
                  <a:gd name="connsiteY17" fmla="*/ 69850 h 203200"/>
                  <a:gd name="connsiteX18" fmla="*/ 562780 w 1229530"/>
                  <a:gd name="connsiteY18" fmla="*/ 88900 h 203200"/>
                  <a:gd name="connsiteX19" fmla="*/ 619930 w 1229530"/>
                  <a:gd name="connsiteY19" fmla="*/ 114300 h 203200"/>
                  <a:gd name="connsiteX20" fmla="*/ 632630 w 1229530"/>
                  <a:gd name="connsiteY20" fmla="*/ 133350 h 203200"/>
                  <a:gd name="connsiteX21" fmla="*/ 651680 w 1229530"/>
                  <a:gd name="connsiteY21" fmla="*/ 139700 h 203200"/>
                  <a:gd name="connsiteX22" fmla="*/ 670730 w 1229530"/>
                  <a:gd name="connsiteY22" fmla="*/ 152400 h 203200"/>
                  <a:gd name="connsiteX23" fmla="*/ 721530 w 1229530"/>
                  <a:gd name="connsiteY23" fmla="*/ 146050 h 203200"/>
                  <a:gd name="connsiteX24" fmla="*/ 753280 w 1229530"/>
                  <a:gd name="connsiteY24" fmla="*/ 114300 h 203200"/>
                  <a:gd name="connsiteX25" fmla="*/ 772330 w 1229530"/>
                  <a:gd name="connsiteY25" fmla="*/ 95250 h 203200"/>
                  <a:gd name="connsiteX26" fmla="*/ 842180 w 1229530"/>
                  <a:gd name="connsiteY26" fmla="*/ 120650 h 203200"/>
                  <a:gd name="connsiteX27" fmla="*/ 861230 w 1229530"/>
                  <a:gd name="connsiteY27" fmla="*/ 133350 h 203200"/>
                  <a:gd name="connsiteX28" fmla="*/ 886630 w 1229530"/>
                  <a:gd name="connsiteY28" fmla="*/ 139700 h 203200"/>
                  <a:gd name="connsiteX29" fmla="*/ 905680 w 1229530"/>
                  <a:gd name="connsiteY29" fmla="*/ 146050 h 203200"/>
                  <a:gd name="connsiteX30" fmla="*/ 950130 w 1229530"/>
                  <a:gd name="connsiteY30" fmla="*/ 139700 h 203200"/>
                  <a:gd name="connsiteX31" fmla="*/ 969180 w 1229530"/>
                  <a:gd name="connsiteY31" fmla="*/ 133350 h 203200"/>
                  <a:gd name="connsiteX32" fmla="*/ 981880 w 1229530"/>
                  <a:gd name="connsiteY32" fmla="*/ 114300 h 203200"/>
                  <a:gd name="connsiteX33" fmla="*/ 988230 w 1229530"/>
                  <a:gd name="connsiteY33" fmla="*/ 69850 h 203200"/>
                  <a:gd name="connsiteX34" fmla="*/ 1019980 w 1229530"/>
                  <a:gd name="connsiteY34" fmla="*/ 12700 h 203200"/>
                  <a:gd name="connsiteX35" fmla="*/ 1039030 w 1229530"/>
                  <a:gd name="connsiteY35" fmla="*/ 0 h 203200"/>
                  <a:gd name="connsiteX36" fmla="*/ 1064430 w 1229530"/>
                  <a:gd name="connsiteY36" fmla="*/ 19050 h 203200"/>
                  <a:gd name="connsiteX37" fmla="*/ 1102530 w 1229530"/>
                  <a:gd name="connsiteY37" fmla="*/ 44450 h 203200"/>
                  <a:gd name="connsiteX38" fmla="*/ 1127930 w 1229530"/>
                  <a:gd name="connsiteY38" fmla="*/ 82550 h 203200"/>
                  <a:gd name="connsiteX39" fmla="*/ 1166030 w 1229530"/>
                  <a:gd name="connsiteY39" fmla="*/ 107950 h 203200"/>
                  <a:gd name="connsiteX40" fmla="*/ 1204130 w 1229530"/>
                  <a:gd name="connsiteY40" fmla="*/ 127000 h 203200"/>
                  <a:gd name="connsiteX41" fmla="*/ 1229530 w 1229530"/>
                  <a:gd name="connsiteY41" fmla="*/ 184150 h 203200"/>
                  <a:gd name="connsiteX42" fmla="*/ 1229530 w 1229530"/>
                  <a:gd name="connsiteY42" fmla="*/ 203200 h 20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29530" h="203200">
                    <a:moveTo>
                      <a:pt x="29380" y="196850"/>
                    </a:moveTo>
                    <a:cubicBezTo>
                      <a:pt x="20913" y="186267"/>
                      <a:pt x="6638" y="178390"/>
                      <a:pt x="3980" y="165100"/>
                    </a:cubicBezTo>
                    <a:cubicBezTo>
                      <a:pt x="-4062" y="124889"/>
                      <a:pt x="-1934" y="102320"/>
                      <a:pt x="29380" y="88900"/>
                    </a:cubicBezTo>
                    <a:cubicBezTo>
                      <a:pt x="37402" y="85462"/>
                      <a:pt x="46313" y="84667"/>
                      <a:pt x="54780" y="82550"/>
                    </a:cubicBezTo>
                    <a:cubicBezTo>
                      <a:pt x="59013" y="69850"/>
                      <a:pt x="56341" y="51876"/>
                      <a:pt x="67480" y="44450"/>
                    </a:cubicBezTo>
                    <a:cubicBezTo>
                      <a:pt x="73830" y="40217"/>
                      <a:pt x="79556" y="34850"/>
                      <a:pt x="86530" y="31750"/>
                    </a:cubicBezTo>
                    <a:cubicBezTo>
                      <a:pt x="112897" y="20031"/>
                      <a:pt x="129218" y="18132"/>
                      <a:pt x="156380" y="12700"/>
                    </a:cubicBezTo>
                    <a:cubicBezTo>
                      <a:pt x="168929" y="16883"/>
                      <a:pt x="185528" y="20559"/>
                      <a:pt x="194480" y="31750"/>
                    </a:cubicBezTo>
                    <a:cubicBezTo>
                      <a:pt x="219110" y="62538"/>
                      <a:pt x="178316" y="43295"/>
                      <a:pt x="219880" y="57150"/>
                    </a:cubicBezTo>
                    <a:cubicBezTo>
                      <a:pt x="224063" y="69699"/>
                      <a:pt x="227739" y="86298"/>
                      <a:pt x="238930" y="95250"/>
                    </a:cubicBezTo>
                    <a:cubicBezTo>
                      <a:pt x="244157" y="99431"/>
                      <a:pt x="251630" y="99483"/>
                      <a:pt x="257980" y="101600"/>
                    </a:cubicBezTo>
                    <a:cubicBezTo>
                      <a:pt x="266447" y="107950"/>
                      <a:pt x="273914" y="115917"/>
                      <a:pt x="283380" y="120650"/>
                    </a:cubicBezTo>
                    <a:cubicBezTo>
                      <a:pt x="295354" y="126637"/>
                      <a:pt x="321480" y="133350"/>
                      <a:pt x="321480" y="133350"/>
                    </a:cubicBezTo>
                    <a:cubicBezTo>
                      <a:pt x="342647" y="131233"/>
                      <a:pt x="365126" y="134636"/>
                      <a:pt x="384980" y="127000"/>
                    </a:cubicBezTo>
                    <a:cubicBezTo>
                      <a:pt x="411540" y="116785"/>
                      <a:pt x="401344" y="78886"/>
                      <a:pt x="416730" y="63500"/>
                    </a:cubicBezTo>
                    <a:cubicBezTo>
                      <a:pt x="433167" y="47063"/>
                      <a:pt x="451094" y="26645"/>
                      <a:pt x="473880" y="19050"/>
                    </a:cubicBezTo>
                    <a:lnTo>
                      <a:pt x="492930" y="12700"/>
                    </a:lnTo>
                    <a:cubicBezTo>
                      <a:pt x="515593" y="46694"/>
                      <a:pt x="500234" y="26354"/>
                      <a:pt x="543730" y="69850"/>
                    </a:cubicBezTo>
                    <a:cubicBezTo>
                      <a:pt x="550080" y="76200"/>
                      <a:pt x="554261" y="86060"/>
                      <a:pt x="562780" y="88900"/>
                    </a:cubicBezTo>
                    <a:cubicBezTo>
                      <a:pt x="608120" y="104013"/>
                      <a:pt x="589741" y="94174"/>
                      <a:pt x="619930" y="114300"/>
                    </a:cubicBezTo>
                    <a:cubicBezTo>
                      <a:pt x="624163" y="120650"/>
                      <a:pt x="626671" y="128582"/>
                      <a:pt x="632630" y="133350"/>
                    </a:cubicBezTo>
                    <a:cubicBezTo>
                      <a:pt x="637857" y="137531"/>
                      <a:pt x="645693" y="136707"/>
                      <a:pt x="651680" y="139700"/>
                    </a:cubicBezTo>
                    <a:cubicBezTo>
                      <a:pt x="658506" y="143113"/>
                      <a:pt x="664380" y="148167"/>
                      <a:pt x="670730" y="152400"/>
                    </a:cubicBezTo>
                    <a:cubicBezTo>
                      <a:pt x="687663" y="150283"/>
                      <a:pt x="705066" y="150540"/>
                      <a:pt x="721530" y="146050"/>
                    </a:cubicBezTo>
                    <a:cubicBezTo>
                      <a:pt x="741618" y="140572"/>
                      <a:pt x="741659" y="128245"/>
                      <a:pt x="753280" y="114300"/>
                    </a:cubicBezTo>
                    <a:cubicBezTo>
                      <a:pt x="759029" y="107401"/>
                      <a:pt x="765980" y="101600"/>
                      <a:pt x="772330" y="95250"/>
                    </a:cubicBezTo>
                    <a:cubicBezTo>
                      <a:pt x="790112" y="101177"/>
                      <a:pt x="824508" y="111814"/>
                      <a:pt x="842180" y="120650"/>
                    </a:cubicBezTo>
                    <a:cubicBezTo>
                      <a:pt x="849006" y="124063"/>
                      <a:pt x="854215" y="130344"/>
                      <a:pt x="861230" y="133350"/>
                    </a:cubicBezTo>
                    <a:cubicBezTo>
                      <a:pt x="869252" y="136788"/>
                      <a:pt x="878239" y="137302"/>
                      <a:pt x="886630" y="139700"/>
                    </a:cubicBezTo>
                    <a:cubicBezTo>
                      <a:pt x="893066" y="141539"/>
                      <a:pt x="899330" y="143933"/>
                      <a:pt x="905680" y="146050"/>
                    </a:cubicBezTo>
                    <a:cubicBezTo>
                      <a:pt x="920497" y="143933"/>
                      <a:pt x="935454" y="142635"/>
                      <a:pt x="950130" y="139700"/>
                    </a:cubicBezTo>
                    <a:cubicBezTo>
                      <a:pt x="956694" y="138387"/>
                      <a:pt x="963953" y="137531"/>
                      <a:pt x="969180" y="133350"/>
                    </a:cubicBezTo>
                    <a:cubicBezTo>
                      <a:pt x="975139" y="128582"/>
                      <a:pt x="977647" y="120650"/>
                      <a:pt x="981880" y="114300"/>
                    </a:cubicBezTo>
                    <a:cubicBezTo>
                      <a:pt x="983997" y="99483"/>
                      <a:pt x="984865" y="84434"/>
                      <a:pt x="988230" y="69850"/>
                    </a:cubicBezTo>
                    <a:cubicBezTo>
                      <a:pt x="995826" y="36936"/>
                      <a:pt x="996793" y="32022"/>
                      <a:pt x="1019980" y="12700"/>
                    </a:cubicBezTo>
                    <a:cubicBezTo>
                      <a:pt x="1025843" y="7814"/>
                      <a:pt x="1032680" y="4233"/>
                      <a:pt x="1039030" y="0"/>
                    </a:cubicBezTo>
                    <a:cubicBezTo>
                      <a:pt x="1047497" y="6350"/>
                      <a:pt x="1055760" y="12981"/>
                      <a:pt x="1064430" y="19050"/>
                    </a:cubicBezTo>
                    <a:cubicBezTo>
                      <a:pt x="1076934" y="27803"/>
                      <a:pt x="1102530" y="44450"/>
                      <a:pt x="1102530" y="44450"/>
                    </a:cubicBezTo>
                    <a:cubicBezTo>
                      <a:pt x="1110997" y="57150"/>
                      <a:pt x="1115230" y="74083"/>
                      <a:pt x="1127930" y="82550"/>
                    </a:cubicBezTo>
                    <a:cubicBezTo>
                      <a:pt x="1140630" y="91017"/>
                      <a:pt x="1151550" y="103123"/>
                      <a:pt x="1166030" y="107950"/>
                    </a:cubicBezTo>
                    <a:cubicBezTo>
                      <a:pt x="1192320" y="116713"/>
                      <a:pt x="1179511" y="110587"/>
                      <a:pt x="1204130" y="127000"/>
                    </a:cubicBezTo>
                    <a:cubicBezTo>
                      <a:pt x="1215640" y="144265"/>
                      <a:pt x="1229530" y="161480"/>
                      <a:pt x="1229530" y="184150"/>
                    </a:cubicBezTo>
                    <a:lnTo>
                      <a:pt x="1229530" y="203200"/>
                    </a:lnTo>
                  </a:path>
                </a:pathLst>
              </a:custGeom>
              <a:noFill/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1626024" y="4390496"/>
                <a:ext cx="186825" cy="118004"/>
              </a:xfrm>
              <a:custGeom>
                <a:avLst/>
                <a:gdLst>
                  <a:gd name="connsiteX0" fmla="*/ 7675 w 186825"/>
                  <a:gd name="connsiteY0" fmla="*/ 118004 h 118004"/>
                  <a:gd name="connsiteX1" fmla="*/ 7675 w 186825"/>
                  <a:gd name="connsiteY1" fmla="*/ 118004 h 118004"/>
                  <a:gd name="connsiteX2" fmla="*/ 64825 w 186825"/>
                  <a:gd name="connsiteY2" fmla="*/ 111654 h 118004"/>
                  <a:gd name="connsiteX3" fmla="*/ 185475 w 186825"/>
                  <a:gd name="connsiteY3" fmla="*/ 105304 h 118004"/>
                  <a:gd name="connsiteX4" fmla="*/ 166425 w 186825"/>
                  <a:gd name="connsiteY4" fmla="*/ 98954 h 118004"/>
                  <a:gd name="connsiteX5" fmla="*/ 147375 w 186825"/>
                  <a:gd name="connsiteY5" fmla="*/ 86254 h 118004"/>
                  <a:gd name="connsiteX6" fmla="*/ 128325 w 186825"/>
                  <a:gd name="connsiteY6" fmla="*/ 41804 h 118004"/>
                  <a:gd name="connsiteX7" fmla="*/ 109275 w 186825"/>
                  <a:gd name="connsiteY7" fmla="*/ 22754 h 118004"/>
                  <a:gd name="connsiteX8" fmla="*/ 102925 w 186825"/>
                  <a:gd name="connsiteY8" fmla="*/ 3704 h 118004"/>
                  <a:gd name="connsiteX9" fmla="*/ 14025 w 186825"/>
                  <a:gd name="connsiteY9" fmla="*/ 22754 h 118004"/>
                  <a:gd name="connsiteX10" fmla="*/ 7675 w 186825"/>
                  <a:gd name="connsiteY10" fmla="*/ 118004 h 11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6825" h="118004">
                    <a:moveTo>
                      <a:pt x="7675" y="118004"/>
                    </a:moveTo>
                    <a:lnTo>
                      <a:pt x="7675" y="118004"/>
                    </a:lnTo>
                    <a:cubicBezTo>
                      <a:pt x="26725" y="115887"/>
                      <a:pt x="45706" y="113020"/>
                      <a:pt x="64825" y="111654"/>
                    </a:cubicBezTo>
                    <a:cubicBezTo>
                      <a:pt x="104995" y="108785"/>
                      <a:pt x="145514" y="110299"/>
                      <a:pt x="185475" y="105304"/>
                    </a:cubicBezTo>
                    <a:cubicBezTo>
                      <a:pt x="192117" y="104474"/>
                      <a:pt x="172412" y="101947"/>
                      <a:pt x="166425" y="98954"/>
                    </a:cubicBezTo>
                    <a:cubicBezTo>
                      <a:pt x="159599" y="95541"/>
                      <a:pt x="153725" y="90487"/>
                      <a:pt x="147375" y="86254"/>
                    </a:cubicBezTo>
                    <a:cubicBezTo>
                      <a:pt x="142193" y="70708"/>
                      <a:pt x="138133" y="55536"/>
                      <a:pt x="128325" y="41804"/>
                    </a:cubicBezTo>
                    <a:cubicBezTo>
                      <a:pt x="123105" y="34496"/>
                      <a:pt x="115625" y="29104"/>
                      <a:pt x="109275" y="22754"/>
                    </a:cubicBezTo>
                    <a:cubicBezTo>
                      <a:pt x="107158" y="16404"/>
                      <a:pt x="109527" y="4804"/>
                      <a:pt x="102925" y="3704"/>
                    </a:cubicBezTo>
                    <a:cubicBezTo>
                      <a:pt x="49414" y="-5215"/>
                      <a:pt x="44713" y="2295"/>
                      <a:pt x="14025" y="22754"/>
                    </a:cubicBezTo>
                    <a:cubicBezTo>
                      <a:pt x="-13939" y="64699"/>
                      <a:pt x="8733" y="102129"/>
                      <a:pt x="7675" y="118004"/>
                    </a:cubicBezTo>
                    <a:close/>
                  </a:path>
                </a:pathLst>
              </a:custGeom>
              <a:pattFill prst="dkUpDiag">
                <a:fgClr>
                  <a:sysClr val="window" lastClr="FFFFFF">
                    <a:lumMod val="75000"/>
                  </a:sys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1957549" y="4368800"/>
                <a:ext cx="197626" cy="131371"/>
              </a:xfrm>
              <a:custGeom>
                <a:avLst/>
                <a:gdLst>
                  <a:gd name="connsiteX0" fmla="*/ 0 w 197626"/>
                  <a:gd name="connsiteY0" fmla="*/ 120650 h 131371"/>
                  <a:gd name="connsiteX1" fmla="*/ 0 w 197626"/>
                  <a:gd name="connsiteY1" fmla="*/ 120650 h 131371"/>
                  <a:gd name="connsiteX2" fmla="*/ 31750 w 197626"/>
                  <a:gd name="connsiteY2" fmla="*/ 76200 h 131371"/>
                  <a:gd name="connsiteX3" fmla="*/ 44450 w 197626"/>
                  <a:gd name="connsiteY3" fmla="*/ 38100 h 131371"/>
                  <a:gd name="connsiteX4" fmla="*/ 50800 w 197626"/>
                  <a:gd name="connsiteY4" fmla="*/ 19050 h 131371"/>
                  <a:gd name="connsiteX5" fmla="*/ 69850 w 197626"/>
                  <a:gd name="connsiteY5" fmla="*/ 0 h 131371"/>
                  <a:gd name="connsiteX6" fmla="*/ 88900 w 197626"/>
                  <a:gd name="connsiteY6" fmla="*/ 6350 h 131371"/>
                  <a:gd name="connsiteX7" fmla="*/ 101600 w 197626"/>
                  <a:gd name="connsiteY7" fmla="*/ 25400 h 131371"/>
                  <a:gd name="connsiteX8" fmla="*/ 120650 w 197626"/>
                  <a:gd name="connsiteY8" fmla="*/ 38100 h 131371"/>
                  <a:gd name="connsiteX9" fmla="*/ 139700 w 197626"/>
                  <a:gd name="connsiteY9" fmla="*/ 76200 h 131371"/>
                  <a:gd name="connsiteX10" fmla="*/ 158750 w 197626"/>
                  <a:gd name="connsiteY10" fmla="*/ 82550 h 131371"/>
                  <a:gd name="connsiteX11" fmla="*/ 177800 w 197626"/>
                  <a:gd name="connsiteY11" fmla="*/ 101600 h 131371"/>
                  <a:gd name="connsiteX12" fmla="*/ 196850 w 197626"/>
                  <a:gd name="connsiteY12" fmla="*/ 107950 h 131371"/>
                  <a:gd name="connsiteX13" fmla="*/ 0 w 197626"/>
                  <a:gd name="connsiteY13" fmla="*/ 120650 h 131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7626" h="131371">
                    <a:moveTo>
                      <a:pt x="0" y="120650"/>
                    </a:moveTo>
                    <a:lnTo>
                      <a:pt x="0" y="120650"/>
                    </a:lnTo>
                    <a:cubicBezTo>
                      <a:pt x="10583" y="105833"/>
                      <a:pt x="23117" y="92232"/>
                      <a:pt x="31750" y="76200"/>
                    </a:cubicBezTo>
                    <a:cubicBezTo>
                      <a:pt x="38097" y="64413"/>
                      <a:pt x="40217" y="50800"/>
                      <a:pt x="44450" y="38100"/>
                    </a:cubicBezTo>
                    <a:cubicBezTo>
                      <a:pt x="46567" y="31750"/>
                      <a:pt x="46067" y="23783"/>
                      <a:pt x="50800" y="19050"/>
                    </a:cubicBezTo>
                    <a:lnTo>
                      <a:pt x="69850" y="0"/>
                    </a:lnTo>
                    <a:cubicBezTo>
                      <a:pt x="76200" y="2117"/>
                      <a:pt x="83673" y="2169"/>
                      <a:pt x="88900" y="6350"/>
                    </a:cubicBezTo>
                    <a:cubicBezTo>
                      <a:pt x="94859" y="11118"/>
                      <a:pt x="96204" y="20004"/>
                      <a:pt x="101600" y="25400"/>
                    </a:cubicBezTo>
                    <a:cubicBezTo>
                      <a:pt x="106996" y="30796"/>
                      <a:pt x="114300" y="33867"/>
                      <a:pt x="120650" y="38100"/>
                    </a:cubicBezTo>
                    <a:cubicBezTo>
                      <a:pt x="124833" y="50649"/>
                      <a:pt x="128509" y="67248"/>
                      <a:pt x="139700" y="76200"/>
                    </a:cubicBezTo>
                    <a:cubicBezTo>
                      <a:pt x="144927" y="80381"/>
                      <a:pt x="152400" y="80433"/>
                      <a:pt x="158750" y="82550"/>
                    </a:cubicBezTo>
                    <a:cubicBezTo>
                      <a:pt x="165100" y="88900"/>
                      <a:pt x="170328" y="96619"/>
                      <a:pt x="177800" y="101600"/>
                    </a:cubicBezTo>
                    <a:cubicBezTo>
                      <a:pt x="183369" y="105313"/>
                      <a:pt x="201583" y="103217"/>
                      <a:pt x="196850" y="107950"/>
                    </a:cubicBezTo>
                    <a:cubicBezTo>
                      <a:pt x="151571" y="153229"/>
                      <a:pt x="32808" y="118533"/>
                      <a:pt x="0" y="120650"/>
                    </a:cubicBezTo>
                    <a:close/>
                  </a:path>
                </a:pathLst>
              </a:custGeom>
              <a:pattFill prst="dkUpDiag">
                <a:fgClr>
                  <a:sysClr val="window" lastClr="FFFFFF">
                    <a:lumMod val="75000"/>
                  </a:sys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127"/>
              <p:cNvSpPr/>
              <p:nvPr/>
            </p:nvSpPr>
            <p:spPr>
              <a:xfrm rot="946343">
                <a:off x="2554449" y="4391644"/>
                <a:ext cx="173922" cy="110506"/>
              </a:xfrm>
              <a:custGeom>
                <a:avLst/>
                <a:gdLst>
                  <a:gd name="connsiteX0" fmla="*/ 0 w 173922"/>
                  <a:gd name="connsiteY0" fmla="*/ 110506 h 110506"/>
                  <a:gd name="connsiteX1" fmla="*/ 0 w 173922"/>
                  <a:gd name="connsiteY1" fmla="*/ 110506 h 110506"/>
                  <a:gd name="connsiteX2" fmla="*/ 171450 w 173922"/>
                  <a:gd name="connsiteY2" fmla="*/ 104156 h 110506"/>
                  <a:gd name="connsiteX3" fmla="*/ 165100 w 173922"/>
                  <a:gd name="connsiteY3" fmla="*/ 85106 h 110506"/>
                  <a:gd name="connsiteX4" fmla="*/ 120650 w 173922"/>
                  <a:gd name="connsiteY4" fmla="*/ 66056 h 110506"/>
                  <a:gd name="connsiteX5" fmla="*/ 82550 w 173922"/>
                  <a:gd name="connsiteY5" fmla="*/ 40656 h 110506"/>
                  <a:gd name="connsiteX6" fmla="*/ 57150 w 173922"/>
                  <a:gd name="connsiteY6" fmla="*/ 2556 h 110506"/>
                  <a:gd name="connsiteX7" fmla="*/ 31750 w 173922"/>
                  <a:gd name="connsiteY7" fmla="*/ 59706 h 110506"/>
                  <a:gd name="connsiteX8" fmla="*/ 25400 w 173922"/>
                  <a:gd name="connsiteY8" fmla="*/ 97806 h 110506"/>
                  <a:gd name="connsiteX9" fmla="*/ 0 w 173922"/>
                  <a:gd name="connsiteY9" fmla="*/ 110506 h 11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922" h="110506">
                    <a:moveTo>
                      <a:pt x="0" y="110506"/>
                    </a:moveTo>
                    <a:lnTo>
                      <a:pt x="0" y="110506"/>
                    </a:lnTo>
                    <a:cubicBezTo>
                      <a:pt x="57150" y="108389"/>
                      <a:pt x="114926" y="112852"/>
                      <a:pt x="171450" y="104156"/>
                    </a:cubicBezTo>
                    <a:cubicBezTo>
                      <a:pt x="178066" y="103138"/>
                      <a:pt x="169833" y="89839"/>
                      <a:pt x="165100" y="85106"/>
                    </a:cubicBezTo>
                    <a:cubicBezTo>
                      <a:pt x="149203" y="69209"/>
                      <a:pt x="137727" y="75543"/>
                      <a:pt x="120650" y="66056"/>
                    </a:cubicBezTo>
                    <a:cubicBezTo>
                      <a:pt x="107307" y="58643"/>
                      <a:pt x="82550" y="40656"/>
                      <a:pt x="82550" y="40656"/>
                    </a:cubicBezTo>
                    <a:cubicBezTo>
                      <a:pt x="74083" y="27956"/>
                      <a:pt x="65617" y="-10144"/>
                      <a:pt x="57150" y="2556"/>
                    </a:cubicBezTo>
                    <a:cubicBezTo>
                      <a:pt x="42768" y="24129"/>
                      <a:pt x="36788" y="29479"/>
                      <a:pt x="31750" y="59706"/>
                    </a:cubicBezTo>
                    <a:cubicBezTo>
                      <a:pt x="29633" y="72406"/>
                      <a:pt x="28193" y="85237"/>
                      <a:pt x="25400" y="97806"/>
                    </a:cubicBezTo>
                    <a:cubicBezTo>
                      <a:pt x="23948" y="104340"/>
                      <a:pt x="4233" y="108389"/>
                      <a:pt x="0" y="110506"/>
                    </a:cubicBezTo>
                    <a:close/>
                  </a:path>
                </a:pathLst>
              </a:custGeom>
              <a:pattFill prst="dkUpDiag">
                <a:fgClr>
                  <a:sysClr val="window" lastClr="FFFFFF">
                    <a:lumMod val="75000"/>
                  </a:sys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2306799" y="4457700"/>
                <a:ext cx="90980" cy="38100"/>
              </a:xfrm>
              <a:custGeom>
                <a:avLst/>
                <a:gdLst>
                  <a:gd name="connsiteX0" fmla="*/ 0 w 90980"/>
                  <a:gd name="connsiteY0" fmla="*/ 38100 h 38100"/>
                  <a:gd name="connsiteX1" fmla="*/ 0 w 90980"/>
                  <a:gd name="connsiteY1" fmla="*/ 38100 h 38100"/>
                  <a:gd name="connsiteX2" fmla="*/ 88900 w 90980"/>
                  <a:gd name="connsiteY2" fmla="*/ 31750 h 38100"/>
                  <a:gd name="connsiteX3" fmla="*/ 76200 w 90980"/>
                  <a:gd name="connsiteY3" fmla="*/ 12700 h 38100"/>
                  <a:gd name="connsiteX4" fmla="*/ 38100 w 90980"/>
                  <a:gd name="connsiteY4" fmla="*/ 0 h 38100"/>
                  <a:gd name="connsiteX5" fmla="*/ 6350 w 90980"/>
                  <a:gd name="connsiteY5" fmla="*/ 25400 h 38100"/>
                  <a:gd name="connsiteX6" fmla="*/ 0 w 9098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980" h="38100">
                    <a:moveTo>
                      <a:pt x="0" y="38100"/>
                    </a:moveTo>
                    <a:lnTo>
                      <a:pt x="0" y="38100"/>
                    </a:lnTo>
                    <a:cubicBezTo>
                      <a:pt x="29633" y="35983"/>
                      <a:pt x="60716" y="41145"/>
                      <a:pt x="88900" y="31750"/>
                    </a:cubicBezTo>
                    <a:cubicBezTo>
                      <a:pt x="96140" y="29337"/>
                      <a:pt x="82672" y="16745"/>
                      <a:pt x="76200" y="12700"/>
                    </a:cubicBezTo>
                    <a:cubicBezTo>
                      <a:pt x="64848" y="5605"/>
                      <a:pt x="38100" y="0"/>
                      <a:pt x="38100" y="0"/>
                    </a:cubicBezTo>
                    <a:cubicBezTo>
                      <a:pt x="26205" y="3965"/>
                      <a:pt x="6350" y="6252"/>
                      <a:pt x="6350" y="25400"/>
                    </a:cubicBezTo>
                    <a:lnTo>
                      <a:pt x="0" y="38100"/>
                    </a:lnTo>
                    <a:close/>
                  </a:path>
                </a:pathLst>
              </a:custGeom>
              <a:pattFill prst="dkUpDiag">
                <a:fgClr>
                  <a:sysClr val="window" lastClr="FFFFFF">
                    <a:lumMod val="75000"/>
                  </a:sys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2113795" y="4807888"/>
                <a:ext cx="135806" cy="76206"/>
              </a:xfrm>
              <a:custGeom>
                <a:avLst/>
                <a:gdLst>
                  <a:gd name="connsiteX0" fmla="*/ 53256 w 135806"/>
                  <a:gd name="connsiteY0" fmla="*/ 6 h 76206"/>
                  <a:gd name="connsiteX1" fmla="*/ 53256 w 135806"/>
                  <a:gd name="connsiteY1" fmla="*/ 6 h 76206"/>
                  <a:gd name="connsiteX2" fmla="*/ 116756 w 135806"/>
                  <a:gd name="connsiteY2" fmla="*/ 44456 h 76206"/>
                  <a:gd name="connsiteX3" fmla="*/ 135806 w 135806"/>
                  <a:gd name="connsiteY3" fmla="*/ 57156 h 76206"/>
                  <a:gd name="connsiteX4" fmla="*/ 116756 w 135806"/>
                  <a:gd name="connsiteY4" fmla="*/ 63506 h 76206"/>
                  <a:gd name="connsiteX5" fmla="*/ 40556 w 135806"/>
                  <a:gd name="connsiteY5" fmla="*/ 76206 h 76206"/>
                  <a:gd name="connsiteX6" fmla="*/ 2456 w 135806"/>
                  <a:gd name="connsiteY6" fmla="*/ 69856 h 76206"/>
                  <a:gd name="connsiteX7" fmla="*/ 8806 w 135806"/>
                  <a:gd name="connsiteY7" fmla="*/ 38106 h 76206"/>
                  <a:gd name="connsiteX8" fmla="*/ 40556 w 135806"/>
                  <a:gd name="connsiteY8" fmla="*/ 6356 h 76206"/>
                  <a:gd name="connsiteX9" fmla="*/ 53256 w 135806"/>
                  <a:gd name="connsiteY9" fmla="*/ 6 h 76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806" h="76206">
                    <a:moveTo>
                      <a:pt x="53256" y="6"/>
                    </a:moveTo>
                    <a:lnTo>
                      <a:pt x="53256" y="6"/>
                    </a:lnTo>
                    <a:lnTo>
                      <a:pt x="116756" y="44456"/>
                    </a:lnTo>
                    <a:cubicBezTo>
                      <a:pt x="123031" y="48800"/>
                      <a:pt x="135806" y="57156"/>
                      <a:pt x="135806" y="57156"/>
                    </a:cubicBezTo>
                    <a:cubicBezTo>
                      <a:pt x="129456" y="59273"/>
                      <a:pt x="123320" y="62193"/>
                      <a:pt x="116756" y="63506"/>
                    </a:cubicBezTo>
                    <a:cubicBezTo>
                      <a:pt x="91506" y="68556"/>
                      <a:pt x="40556" y="76206"/>
                      <a:pt x="40556" y="76206"/>
                    </a:cubicBezTo>
                    <a:cubicBezTo>
                      <a:pt x="27856" y="74089"/>
                      <a:pt x="10698" y="79747"/>
                      <a:pt x="2456" y="69856"/>
                    </a:cubicBezTo>
                    <a:cubicBezTo>
                      <a:pt x="-4453" y="61565"/>
                      <a:pt x="5016" y="48212"/>
                      <a:pt x="8806" y="38106"/>
                    </a:cubicBezTo>
                    <a:cubicBezTo>
                      <a:pt x="14668" y="22475"/>
                      <a:pt x="26228" y="13520"/>
                      <a:pt x="40556" y="6356"/>
                    </a:cubicBezTo>
                    <a:cubicBezTo>
                      <a:pt x="69742" y="-8237"/>
                      <a:pt x="51610" y="8002"/>
                      <a:pt x="53256" y="6"/>
                    </a:cubicBezTo>
                    <a:close/>
                  </a:path>
                </a:pathLst>
              </a:custGeom>
              <a:pattFill prst="dkUpDiag">
                <a:fgClr>
                  <a:sysClr val="window" lastClr="FFFFFF">
                    <a:lumMod val="75000"/>
                  </a:sys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>
              <a:xfrm rot="946343">
                <a:off x="2333983" y="4705802"/>
                <a:ext cx="211694" cy="103626"/>
              </a:xfrm>
              <a:custGeom>
                <a:avLst/>
                <a:gdLst>
                  <a:gd name="connsiteX0" fmla="*/ 0 w 211694"/>
                  <a:gd name="connsiteY0" fmla="*/ 103626 h 103626"/>
                  <a:gd name="connsiteX1" fmla="*/ 0 w 211694"/>
                  <a:gd name="connsiteY1" fmla="*/ 103626 h 103626"/>
                  <a:gd name="connsiteX2" fmla="*/ 209550 w 211694"/>
                  <a:gd name="connsiteY2" fmla="*/ 90926 h 103626"/>
                  <a:gd name="connsiteX3" fmla="*/ 196850 w 211694"/>
                  <a:gd name="connsiteY3" fmla="*/ 71876 h 103626"/>
                  <a:gd name="connsiteX4" fmla="*/ 177800 w 211694"/>
                  <a:gd name="connsiteY4" fmla="*/ 65526 h 103626"/>
                  <a:gd name="connsiteX5" fmla="*/ 139700 w 211694"/>
                  <a:gd name="connsiteY5" fmla="*/ 40126 h 103626"/>
                  <a:gd name="connsiteX6" fmla="*/ 120650 w 211694"/>
                  <a:gd name="connsiteY6" fmla="*/ 27426 h 103626"/>
                  <a:gd name="connsiteX7" fmla="*/ 76200 w 211694"/>
                  <a:gd name="connsiteY7" fmla="*/ 2026 h 103626"/>
                  <a:gd name="connsiteX8" fmla="*/ 38100 w 211694"/>
                  <a:gd name="connsiteY8" fmla="*/ 27426 h 103626"/>
                  <a:gd name="connsiteX9" fmla="*/ 31750 w 211694"/>
                  <a:gd name="connsiteY9" fmla="*/ 46476 h 103626"/>
                  <a:gd name="connsiteX10" fmla="*/ 25400 w 211694"/>
                  <a:gd name="connsiteY10" fmla="*/ 71876 h 103626"/>
                  <a:gd name="connsiteX11" fmla="*/ 0 w 211694"/>
                  <a:gd name="connsiteY11" fmla="*/ 103626 h 10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1694" h="103626">
                    <a:moveTo>
                      <a:pt x="0" y="103626"/>
                    </a:moveTo>
                    <a:lnTo>
                      <a:pt x="0" y="103626"/>
                    </a:lnTo>
                    <a:cubicBezTo>
                      <a:pt x="69850" y="99393"/>
                      <a:pt x="140465" y="102069"/>
                      <a:pt x="209550" y="90926"/>
                    </a:cubicBezTo>
                    <a:cubicBezTo>
                      <a:pt x="217084" y="89711"/>
                      <a:pt x="202809" y="76644"/>
                      <a:pt x="196850" y="71876"/>
                    </a:cubicBezTo>
                    <a:cubicBezTo>
                      <a:pt x="191623" y="67695"/>
                      <a:pt x="183651" y="68777"/>
                      <a:pt x="177800" y="65526"/>
                    </a:cubicBezTo>
                    <a:cubicBezTo>
                      <a:pt x="164457" y="58113"/>
                      <a:pt x="152400" y="48593"/>
                      <a:pt x="139700" y="40126"/>
                    </a:cubicBezTo>
                    <a:lnTo>
                      <a:pt x="120650" y="27426"/>
                    </a:lnTo>
                    <a:cubicBezTo>
                      <a:pt x="109361" y="10493"/>
                      <a:pt x="104971" y="-5821"/>
                      <a:pt x="76200" y="2026"/>
                    </a:cubicBezTo>
                    <a:cubicBezTo>
                      <a:pt x="61474" y="6042"/>
                      <a:pt x="38100" y="27426"/>
                      <a:pt x="38100" y="27426"/>
                    </a:cubicBezTo>
                    <a:cubicBezTo>
                      <a:pt x="35983" y="33776"/>
                      <a:pt x="33589" y="40040"/>
                      <a:pt x="31750" y="46476"/>
                    </a:cubicBezTo>
                    <a:cubicBezTo>
                      <a:pt x="29352" y="54867"/>
                      <a:pt x="27908" y="63517"/>
                      <a:pt x="25400" y="71876"/>
                    </a:cubicBezTo>
                    <a:cubicBezTo>
                      <a:pt x="21553" y="84698"/>
                      <a:pt x="4233" y="98334"/>
                      <a:pt x="0" y="103626"/>
                    </a:cubicBezTo>
                    <a:close/>
                  </a:path>
                </a:pathLst>
              </a:custGeom>
              <a:pattFill prst="dkUpDiag">
                <a:fgClr>
                  <a:sysClr val="window" lastClr="FFFFFF">
                    <a:lumMod val="75000"/>
                  </a:sys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Freeform 131"/>
              <p:cNvSpPr/>
              <p:nvPr/>
            </p:nvSpPr>
            <p:spPr>
              <a:xfrm>
                <a:off x="1899763" y="4691556"/>
                <a:ext cx="97609" cy="101600"/>
              </a:xfrm>
              <a:custGeom>
                <a:avLst/>
                <a:gdLst>
                  <a:gd name="connsiteX0" fmla="*/ 27759 w 97609"/>
                  <a:gd name="connsiteY0" fmla="*/ 0 h 101600"/>
                  <a:gd name="connsiteX1" fmla="*/ 27759 w 97609"/>
                  <a:gd name="connsiteY1" fmla="*/ 0 h 101600"/>
                  <a:gd name="connsiteX2" fmla="*/ 21409 w 97609"/>
                  <a:gd name="connsiteY2" fmla="*/ 63500 h 101600"/>
                  <a:gd name="connsiteX3" fmla="*/ 8709 w 97609"/>
                  <a:gd name="connsiteY3" fmla="*/ 101600 h 101600"/>
                  <a:gd name="connsiteX4" fmla="*/ 72209 w 97609"/>
                  <a:gd name="connsiteY4" fmla="*/ 95250 h 101600"/>
                  <a:gd name="connsiteX5" fmla="*/ 78559 w 97609"/>
                  <a:gd name="connsiteY5" fmla="*/ 76200 h 101600"/>
                  <a:gd name="connsiteX6" fmla="*/ 97609 w 97609"/>
                  <a:gd name="connsiteY6" fmla="*/ 63500 h 101600"/>
                  <a:gd name="connsiteX7" fmla="*/ 91259 w 97609"/>
                  <a:gd name="connsiteY7" fmla="*/ 25400 h 101600"/>
                  <a:gd name="connsiteX8" fmla="*/ 59509 w 97609"/>
                  <a:gd name="connsiteY8" fmla="*/ 19050 h 101600"/>
                  <a:gd name="connsiteX9" fmla="*/ 27759 w 97609"/>
                  <a:gd name="connsiteY9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609" h="101600">
                    <a:moveTo>
                      <a:pt x="27759" y="0"/>
                    </a:moveTo>
                    <a:lnTo>
                      <a:pt x="27759" y="0"/>
                    </a:lnTo>
                    <a:cubicBezTo>
                      <a:pt x="25642" y="21167"/>
                      <a:pt x="28136" y="43319"/>
                      <a:pt x="21409" y="63500"/>
                    </a:cubicBezTo>
                    <a:cubicBezTo>
                      <a:pt x="3868" y="116123"/>
                      <a:pt x="-9521" y="28678"/>
                      <a:pt x="8709" y="101600"/>
                    </a:cubicBezTo>
                    <a:cubicBezTo>
                      <a:pt x="29876" y="99483"/>
                      <a:pt x="52217" y="102520"/>
                      <a:pt x="72209" y="95250"/>
                    </a:cubicBezTo>
                    <a:cubicBezTo>
                      <a:pt x="78499" y="92963"/>
                      <a:pt x="74378" y="81427"/>
                      <a:pt x="78559" y="76200"/>
                    </a:cubicBezTo>
                    <a:cubicBezTo>
                      <a:pt x="83327" y="70241"/>
                      <a:pt x="91259" y="67733"/>
                      <a:pt x="97609" y="63500"/>
                    </a:cubicBezTo>
                    <a:cubicBezTo>
                      <a:pt x="95492" y="50800"/>
                      <a:pt x="99638" y="35176"/>
                      <a:pt x="91259" y="25400"/>
                    </a:cubicBezTo>
                    <a:cubicBezTo>
                      <a:pt x="84235" y="17205"/>
                      <a:pt x="69922" y="21890"/>
                      <a:pt x="59509" y="19050"/>
                    </a:cubicBezTo>
                    <a:cubicBezTo>
                      <a:pt x="46594" y="15528"/>
                      <a:pt x="33051" y="3175"/>
                      <a:pt x="27759" y="0"/>
                    </a:cubicBezTo>
                    <a:close/>
                  </a:path>
                </a:pathLst>
              </a:custGeom>
              <a:pattFill prst="dkUpDiag">
                <a:fgClr>
                  <a:sysClr val="window" lastClr="FFFFFF">
                    <a:lumMod val="75000"/>
                  </a:sys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" name="Left-Right Arrow 132"/>
              <p:cNvSpPr/>
              <p:nvPr/>
            </p:nvSpPr>
            <p:spPr>
              <a:xfrm rot="5400000">
                <a:off x="2056209" y="4538379"/>
                <a:ext cx="287727" cy="217926"/>
              </a:xfrm>
              <a:prstGeom prst="leftRightArrow">
                <a:avLst>
                  <a:gd name="adj1" fmla="val 61657"/>
                  <a:gd name="adj2" fmla="val 50000"/>
                </a:avLst>
              </a:prstGeom>
              <a:solidFill>
                <a:srgbClr val="F9630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7950918" y="3883442"/>
                <a:ext cx="117064" cy="116070"/>
              </a:xfrm>
              <a:prstGeom prst="ellipse">
                <a:avLst/>
              </a:prstGeom>
              <a:solidFill>
                <a:srgbClr val="EEECE1">
                  <a:lumMod val="90000"/>
                </a:srgbClr>
              </a:solidFill>
              <a:ln w="25400" cap="flat" cmpd="sng" algn="ctr">
                <a:solidFill>
                  <a:srgbClr val="EEECE1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 rot="946343">
                <a:off x="2939379" y="4379741"/>
                <a:ext cx="233991" cy="230302"/>
              </a:xfrm>
              <a:prstGeom prst="ellipse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 rot="946343">
                <a:off x="3158912" y="4265939"/>
                <a:ext cx="233991" cy="230302"/>
              </a:xfrm>
              <a:prstGeom prst="ellipse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 rot="946343">
                <a:off x="3055444" y="4303170"/>
                <a:ext cx="136497" cy="144016"/>
              </a:xfrm>
              <a:prstGeom prst="ellipse">
                <a:avLst/>
              </a:prstGeom>
              <a:pattFill prst="dkUpDiag">
                <a:fgClr>
                  <a:sysClr val="window" lastClr="FFFFFF">
                    <a:lumMod val="75000"/>
                  </a:sys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4121048" y="4344493"/>
                <a:ext cx="233991" cy="230302"/>
              </a:xfrm>
              <a:prstGeom prst="ellipse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948156" y="4177939"/>
                <a:ext cx="233991" cy="230302"/>
              </a:xfrm>
              <a:prstGeom prst="ellipse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4183643" y="4108680"/>
                <a:ext cx="233991" cy="230302"/>
              </a:xfrm>
              <a:prstGeom prst="ellipse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4131402" y="4260827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Up Arrow 141"/>
              <p:cNvSpPr/>
              <p:nvPr/>
            </p:nvSpPr>
            <p:spPr>
              <a:xfrm rot="19795892">
                <a:off x="3924047" y="3797878"/>
                <a:ext cx="226973" cy="314515"/>
              </a:xfrm>
              <a:prstGeom prst="upArrow">
                <a:avLst>
                  <a:gd name="adj1" fmla="val 64902"/>
                  <a:gd name="adj2" fmla="val 50000"/>
                </a:avLst>
              </a:prstGeom>
              <a:solidFill>
                <a:srgbClr val="F9630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43" name="Group 142"/>
              <p:cNvGrpSpPr/>
              <p:nvPr/>
            </p:nvGrpSpPr>
            <p:grpSpPr>
              <a:xfrm rot="3808944">
                <a:off x="4861530" y="4126629"/>
                <a:ext cx="493865" cy="469804"/>
                <a:chOff x="4924660" y="4126629"/>
                <a:chExt cx="493865" cy="469804"/>
              </a:xfrm>
            </p:grpSpPr>
            <p:sp>
              <p:nvSpPr>
                <p:cNvPr id="175" name="Oval 174"/>
                <p:cNvSpPr/>
                <p:nvPr/>
              </p:nvSpPr>
              <p:spPr>
                <a:xfrm rot="16374580">
                  <a:off x="5093555" y="4364287"/>
                  <a:ext cx="233991" cy="230302"/>
                </a:xfrm>
                <a:prstGeom prst="ellipse">
                  <a:avLst/>
                </a:prstGeom>
                <a:solidFill>
                  <a:srgbClr val="8064A2">
                    <a:lumMod val="40000"/>
                    <a:lumOff val="60000"/>
                  </a:srgbClr>
                </a:solidFill>
                <a:ln w="25400" cap="flat" cmpd="sng" algn="ctr">
                  <a:solidFill>
                    <a:srgbClr val="8064A2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 rot="16374580">
                  <a:off x="4922815" y="4176558"/>
                  <a:ext cx="233991" cy="230302"/>
                </a:xfrm>
                <a:prstGeom prst="ellipse">
                  <a:avLst/>
                </a:prstGeom>
                <a:solidFill>
                  <a:srgbClr val="8064A2">
                    <a:lumMod val="40000"/>
                    <a:lumOff val="60000"/>
                  </a:srgbClr>
                </a:solidFill>
                <a:ln w="25400" cap="flat" cmpd="sng" algn="ctr">
                  <a:solidFill>
                    <a:srgbClr val="8064A2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 rot="16374580">
                  <a:off x="5186378" y="4128474"/>
                  <a:ext cx="233991" cy="230302"/>
                </a:xfrm>
                <a:prstGeom prst="ellipse">
                  <a:avLst/>
                </a:prstGeom>
                <a:solidFill>
                  <a:srgbClr val="8064A2">
                    <a:lumMod val="40000"/>
                    <a:lumOff val="60000"/>
                  </a:srgbClr>
                </a:solidFill>
                <a:ln w="25400" cap="flat" cmpd="sng" algn="ctr">
                  <a:solidFill>
                    <a:srgbClr val="8064A2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 rot="16374580">
                  <a:off x="5106061" y="4274560"/>
                  <a:ext cx="136497" cy="144016"/>
                </a:xfrm>
                <a:prstGeom prst="ellipse">
                  <a:avLst/>
                </a:prstGeom>
                <a:solidFill>
                  <a:srgbClr val="FFFF00"/>
                </a:solidFill>
                <a:ln w="25400" cap="flat" cmpd="sng" algn="ctr">
                  <a:solidFill>
                    <a:srgbClr val="DBCC03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267034" y="966437"/>
                <a:ext cx="2285889" cy="48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Copper dissolution and dendrite formation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5119279" y="967040"/>
                <a:ext cx="1554356" cy="685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Transition metal dissolution and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dendrite formation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2604055" y="973043"/>
                <a:ext cx="2047648" cy="48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Solvent co-intercalation and graphite exfoliation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000245" y="4781108"/>
                <a:ext cx="1977095" cy="48957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Lithium plating and dendrite formation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403648" y="4827888"/>
                <a:ext cx="1628277" cy="48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SEI decomposition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 and precipitation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7740351" y="4048616"/>
                <a:ext cx="1228917" cy="881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Binder de-composition and contact loss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 rot="2440576">
                <a:off x="165617" y="4371248"/>
                <a:ext cx="1522724" cy="48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Copper cracking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and contact loss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 rot="2287379">
                <a:off x="7673426" y="1282813"/>
                <a:ext cx="1245472" cy="685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Aluminium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corrosion and contact loss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 rot="5400000">
                <a:off x="7895979" y="2952748"/>
                <a:ext cx="2656147" cy="29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Aluminium current collector</a:t>
                </a: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 rot="16200000">
                <a:off x="153670" y="2834789"/>
                <a:ext cx="803074" cy="29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EEECE1">
                        <a:lumMod val="50000"/>
                      </a:srgb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Binder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 rot="5400000">
                <a:off x="8113974" y="2884439"/>
                <a:ext cx="803074" cy="29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EEECE1">
                        <a:lumMod val="50000"/>
                      </a:srgb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Binder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 rot="16200000">
                <a:off x="4285776" y="3038679"/>
                <a:ext cx="1024240" cy="29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9BBB59">
                        <a:lumMod val="75000"/>
                      </a:srgb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Separator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1500937" y="2452548"/>
                <a:ext cx="1048920" cy="569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Carbon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5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Anode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2134109" y="1556791"/>
                <a:ext cx="499135" cy="292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SEI</a:t>
                </a: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6653423" y="1196752"/>
                <a:ext cx="1075880" cy="48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Structural disordering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7022897" y="2473151"/>
                <a:ext cx="1048920" cy="292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Cathode</a:t>
                </a:r>
              </a:p>
            </p:txBody>
          </p:sp>
          <p:sp>
            <p:nvSpPr>
              <p:cNvPr id="160" name="Oval 159"/>
              <p:cNvSpPr/>
              <p:nvPr/>
            </p:nvSpPr>
            <p:spPr>
              <a:xfrm rot="946343">
                <a:off x="2438876" y="3690171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 rot="946343">
                <a:off x="2645684" y="3962450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653796" y="3398182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709490" y="2675013"/>
                <a:ext cx="499135" cy="292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DBCC03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Li</a:t>
                </a:r>
                <a:r>
                  <a:rPr kumimoji="0" lang="en-GB" sz="1200" b="1" i="0" u="none" strike="noStrike" kern="0" cap="none" spc="0" normalizeH="0" baseline="30000" noProof="0">
                    <a:ln>
                      <a:noFill/>
                    </a:ln>
                    <a:solidFill>
                      <a:srgbClr val="DBCC03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+</a:t>
                </a: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1924002" y="1226949"/>
                <a:ext cx="172501" cy="180020"/>
              </a:xfrm>
              <a:prstGeom prst="ellipse">
                <a:avLst/>
              </a:prstGeom>
              <a:solidFill>
                <a:srgbClr val="F79646">
                  <a:lumMod val="60000"/>
                  <a:lumOff val="40000"/>
                </a:srgbClr>
              </a:solidFill>
              <a:ln w="25400" cap="flat" cmpd="sng" algn="ctr">
                <a:solidFill>
                  <a:srgbClr val="F79646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5" name="Freeform 164"/>
              <p:cNvSpPr/>
              <p:nvPr/>
            </p:nvSpPr>
            <p:spPr>
              <a:xfrm>
                <a:off x="5957830" y="3314700"/>
                <a:ext cx="1638506" cy="1228725"/>
              </a:xfrm>
              <a:custGeom>
                <a:avLst/>
                <a:gdLst>
                  <a:gd name="connsiteX0" fmla="*/ 38100 w 1638506"/>
                  <a:gd name="connsiteY0" fmla="*/ 1009650 h 1228725"/>
                  <a:gd name="connsiteX1" fmla="*/ 38100 w 1638506"/>
                  <a:gd name="connsiteY1" fmla="*/ 1009650 h 1228725"/>
                  <a:gd name="connsiteX2" fmla="*/ 57150 w 1638506"/>
                  <a:gd name="connsiteY2" fmla="*/ 923925 h 1228725"/>
                  <a:gd name="connsiteX3" fmla="*/ 66675 w 1638506"/>
                  <a:gd name="connsiteY3" fmla="*/ 857250 h 1228725"/>
                  <a:gd name="connsiteX4" fmla="*/ 104775 w 1638506"/>
                  <a:gd name="connsiteY4" fmla="*/ 838200 h 1228725"/>
                  <a:gd name="connsiteX5" fmla="*/ 133350 w 1638506"/>
                  <a:gd name="connsiteY5" fmla="*/ 819150 h 1228725"/>
                  <a:gd name="connsiteX6" fmla="*/ 190500 w 1638506"/>
                  <a:gd name="connsiteY6" fmla="*/ 800100 h 1228725"/>
                  <a:gd name="connsiteX7" fmla="*/ 200025 w 1638506"/>
                  <a:gd name="connsiteY7" fmla="*/ 704850 h 1228725"/>
                  <a:gd name="connsiteX8" fmla="*/ 228600 w 1638506"/>
                  <a:gd name="connsiteY8" fmla="*/ 685800 h 1228725"/>
                  <a:gd name="connsiteX9" fmla="*/ 285750 w 1638506"/>
                  <a:gd name="connsiteY9" fmla="*/ 657225 h 1228725"/>
                  <a:gd name="connsiteX10" fmla="*/ 314325 w 1638506"/>
                  <a:gd name="connsiteY10" fmla="*/ 600075 h 1228725"/>
                  <a:gd name="connsiteX11" fmla="*/ 323850 w 1638506"/>
                  <a:gd name="connsiteY11" fmla="*/ 495300 h 1228725"/>
                  <a:gd name="connsiteX12" fmla="*/ 352425 w 1638506"/>
                  <a:gd name="connsiteY12" fmla="*/ 485775 h 1228725"/>
                  <a:gd name="connsiteX13" fmla="*/ 381000 w 1638506"/>
                  <a:gd name="connsiteY13" fmla="*/ 466725 h 1228725"/>
                  <a:gd name="connsiteX14" fmla="*/ 409575 w 1638506"/>
                  <a:gd name="connsiteY14" fmla="*/ 409575 h 1228725"/>
                  <a:gd name="connsiteX15" fmla="*/ 419100 w 1638506"/>
                  <a:gd name="connsiteY15" fmla="*/ 361950 h 1228725"/>
                  <a:gd name="connsiteX16" fmla="*/ 476250 w 1638506"/>
                  <a:gd name="connsiteY16" fmla="*/ 333375 h 1228725"/>
                  <a:gd name="connsiteX17" fmla="*/ 542925 w 1638506"/>
                  <a:gd name="connsiteY17" fmla="*/ 295275 h 1228725"/>
                  <a:gd name="connsiteX18" fmla="*/ 552450 w 1638506"/>
                  <a:gd name="connsiteY18" fmla="*/ 266700 h 1228725"/>
                  <a:gd name="connsiteX19" fmla="*/ 561975 w 1638506"/>
                  <a:gd name="connsiteY19" fmla="*/ 200025 h 1228725"/>
                  <a:gd name="connsiteX20" fmla="*/ 590550 w 1638506"/>
                  <a:gd name="connsiteY20" fmla="*/ 171450 h 1228725"/>
                  <a:gd name="connsiteX21" fmla="*/ 619125 w 1638506"/>
                  <a:gd name="connsiteY21" fmla="*/ 114300 h 1228725"/>
                  <a:gd name="connsiteX22" fmla="*/ 628650 w 1638506"/>
                  <a:gd name="connsiteY22" fmla="*/ 85725 h 1228725"/>
                  <a:gd name="connsiteX23" fmla="*/ 647700 w 1638506"/>
                  <a:gd name="connsiteY23" fmla="*/ 57150 h 1228725"/>
                  <a:gd name="connsiteX24" fmla="*/ 676275 w 1638506"/>
                  <a:gd name="connsiteY24" fmla="*/ 0 h 1228725"/>
                  <a:gd name="connsiteX25" fmla="*/ 666750 w 1638506"/>
                  <a:gd name="connsiteY25" fmla="*/ 114300 h 1228725"/>
                  <a:gd name="connsiteX26" fmla="*/ 647700 w 1638506"/>
                  <a:gd name="connsiteY26" fmla="*/ 171450 h 1228725"/>
                  <a:gd name="connsiteX27" fmla="*/ 638175 w 1638506"/>
                  <a:gd name="connsiteY27" fmla="*/ 200025 h 1228725"/>
                  <a:gd name="connsiteX28" fmla="*/ 628650 w 1638506"/>
                  <a:gd name="connsiteY28" fmla="*/ 314325 h 1228725"/>
                  <a:gd name="connsiteX29" fmla="*/ 619125 w 1638506"/>
                  <a:gd name="connsiteY29" fmla="*/ 342900 h 1228725"/>
                  <a:gd name="connsiteX30" fmla="*/ 609600 w 1638506"/>
                  <a:gd name="connsiteY30" fmla="*/ 419100 h 1228725"/>
                  <a:gd name="connsiteX31" fmla="*/ 523875 w 1638506"/>
                  <a:gd name="connsiteY31" fmla="*/ 466725 h 1228725"/>
                  <a:gd name="connsiteX32" fmla="*/ 504825 w 1638506"/>
                  <a:gd name="connsiteY32" fmla="*/ 495300 h 1228725"/>
                  <a:gd name="connsiteX33" fmla="*/ 504825 w 1638506"/>
                  <a:gd name="connsiteY33" fmla="*/ 619125 h 1228725"/>
                  <a:gd name="connsiteX34" fmla="*/ 476250 w 1638506"/>
                  <a:gd name="connsiteY34" fmla="*/ 647700 h 1228725"/>
                  <a:gd name="connsiteX35" fmla="*/ 419100 w 1638506"/>
                  <a:gd name="connsiteY35" fmla="*/ 685800 h 1228725"/>
                  <a:gd name="connsiteX36" fmla="*/ 400050 w 1638506"/>
                  <a:gd name="connsiteY36" fmla="*/ 714375 h 1228725"/>
                  <a:gd name="connsiteX37" fmla="*/ 428625 w 1638506"/>
                  <a:gd name="connsiteY37" fmla="*/ 790575 h 1228725"/>
                  <a:gd name="connsiteX38" fmla="*/ 438150 w 1638506"/>
                  <a:gd name="connsiteY38" fmla="*/ 819150 h 1228725"/>
                  <a:gd name="connsiteX39" fmla="*/ 409575 w 1638506"/>
                  <a:gd name="connsiteY39" fmla="*/ 895350 h 1228725"/>
                  <a:gd name="connsiteX40" fmla="*/ 400050 w 1638506"/>
                  <a:gd name="connsiteY40" fmla="*/ 933450 h 1228725"/>
                  <a:gd name="connsiteX41" fmla="*/ 390525 w 1638506"/>
                  <a:gd name="connsiteY41" fmla="*/ 962025 h 1228725"/>
                  <a:gd name="connsiteX42" fmla="*/ 400050 w 1638506"/>
                  <a:gd name="connsiteY42" fmla="*/ 1019175 h 1228725"/>
                  <a:gd name="connsiteX43" fmla="*/ 438150 w 1638506"/>
                  <a:gd name="connsiteY43" fmla="*/ 1047750 h 1228725"/>
                  <a:gd name="connsiteX44" fmla="*/ 495300 w 1638506"/>
                  <a:gd name="connsiteY44" fmla="*/ 1066800 h 1228725"/>
                  <a:gd name="connsiteX45" fmla="*/ 742950 w 1638506"/>
                  <a:gd name="connsiteY45" fmla="*/ 1085850 h 1228725"/>
                  <a:gd name="connsiteX46" fmla="*/ 1028700 w 1638506"/>
                  <a:gd name="connsiteY46" fmla="*/ 1095375 h 1228725"/>
                  <a:gd name="connsiteX47" fmla="*/ 1123950 w 1638506"/>
                  <a:gd name="connsiteY47" fmla="*/ 1085850 h 1228725"/>
                  <a:gd name="connsiteX48" fmla="*/ 1152525 w 1638506"/>
                  <a:gd name="connsiteY48" fmla="*/ 1076325 h 1228725"/>
                  <a:gd name="connsiteX49" fmla="*/ 1171575 w 1638506"/>
                  <a:gd name="connsiteY49" fmla="*/ 1019175 h 1228725"/>
                  <a:gd name="connsiteX50" fmla="*/ 1162050 w 1638506"/>
                  <a:gd name="connsiteY50" fmla="*/ 933450 h 1228725"/>
                  <a:gd name="connsiteX51" fmla="*/ 1133475 w 1638506"/>
                  <a:gd name="connsiteY51" fmla="*/ 923925 h 1228725"/>
                  <a:gd name="connsiteX52" fmla="*/ 1114425 w 1638506"/>
                  <a:gd name="connsiteY52" fmla="*/ 866775 h 1228725"/>
                  <a:gd name="connsiteX53" fmla="*/ 1076325 w 1638506"/>
                  <a:gd name="connsiteY53" fmla="*/ 809625 h 1228725"/>
                  <a:gd name="connsiteX54" fmla="*/ 1066800 w 1638506"/>
                  <a:gd name="connsiteY54" fmla="*/ 657225 h 1228725"/>
                  <a:gd name="connsiteX55" fmla="*/ 1057275 w 1638506"/>
                  <a:gd name="connsiteY55" fmla="*/ 628650 h 1228725"/>
                  <a:gd name="connsiteX56" fmla="*/ 1028700 w 1638506"/>
                  <a:gd name="connsiteY56" fmla="*/ 619125 h 1228725"/>
                  <a:gd name="connsiteX57" fmla="*/ 1047750 w 1638506"/>
                  <a:gd name="connsiteY57" fmla="*/ 514350 h 1228725"/>
                  <a:gd name="connsiteX58" fmla="*/ 1066800 w 1638506"/>
                  <a:gd name="connsiteY58" fmla="*/ 485775 h 1228725"/>
                  <a:gd name="connsiteX59" fmla="*/ 1038225 w 1638506"/>
                  <a:gd name="connsiteY59" fmla="*/ 381000 h 1228725"/>
                  <a:gd name="connsiteX60" fmla="*/ 1028700 w 1638506"/>
                  <a:gd name="connsiteY60" fmla="*/ 352425 h 1228725"/>
                  <a:gd name="connsiteX61" fmla="*/ 1000125 w 1638506"/>
                  <a:gd name="connsiteY61" fmla="*/ 333375 h 1228725"/>
                  <a:gd name="connsiteX62" fmla="*/ 1000125 w 1638506"/>
                  <a:gd name="connsiteY62" fmla="*/ 209550 h 1228725"/>
                  <a:gd name="connsiteX63" fmla="*/ 971550 w 1638506"/>
                  <a:gd name="connsiteY63" fmla="*/ 190500 h 1228725"/>
                  <a:gd name="connsiteX64" fmla="*/ 942975 w 1638506"/>
                  <a:gd name="connsiteY64" fmla="*/ 95250 h 1228725"/>
                  <a:gd name="connsiteX65" fmla="*/ 971550 w 1638506"/>
                  <a:gd name="connsiteY65" fmla="*/ 38100 h 1228725"/>
                  <a:gd name="connsiteX66" fmla="*/ 981075 w 1638506"/>
                  <a:gd name="connsiteY66" fmla="*/ 66675 h 1228725"/>
                  <a:gd name="connsiteX67" fmla="*/ 1009650 w 1638506"/>
                  <a:gd name="connsiteY67" fmla="*/ 76200 h 1228725"/>
                  <a:gd name="connsiteX68" fmla="*/ 1047750 w 1638506"/>
                  <a:gd name="connsiteY68" fmla="*/ 133350 h 1228725"/>
                  <a:gd name="connsiteX69" fmla="*/ 1057275 w 1638506"/>
                  <a:gd name="connsiteY69" fmla="*/ 238125 h 1228725"/>
                  <a:gd name="connsiteX70" fmla="*/ 1066800 w 1638506"/>
                  <a:gd name="connsiteY70" fmla="*/ 276225 h 1228725"/>
                  <a:gd name="connsiteX71" fmla="*/ 1095375 w 1638506"/>
                  <a:gd name="connsiteY71" fmla="*/ 295275 h 1228725"/>
                  <a:gd name="connsiteX72" fmla="*/ 1133475 w 1638506"/>
                  <a:gd name="connsiteY72" fmla="*/ 352425 h 1228725"/>
                  <a:gd name="connsiteX73" fmla="*/ 1143000 w 1638506"/>
                  <a:gd name="connsiteY73" fmla="*/ 428625 h 1228725"/>
                  <a:gd name="connsiteX74" fmla="*/ 1190625 w 1638506"/>
                  <a:gd name="connsiteY74" fmla="*/ 476250 h 1228725"/>
                  <a:gd name="connsiteX75" fmla="*/ 1219200 w 1638506"/>
                  <a:gd name="connsiteY75" fmla="*/ 485775 h 1228725"/>
                  <a:gd name="connsiteX76" fmla="*/ 1228725 w 1638506"/>
                  <a:gd name="connsiteY76" fmla="*/ 514350 h 1228725"/>
                  <a:gd name="connsiteX77" fmla="*/ 1276350 w 1638506"/>
                  <a:gd name="connsiteY77" fmla="*/ 676275 h 1228725"/>
                  <a:gd name="connsiteX78" fmla="*/ 1304925 w 1638506"/>
                  <a:gd name="connsiteY78" fmla="*/ 685800 h 1228725"/>
                  <a:gd name="connsiteX79" fmla="*/ 1362075 w 1638506"/>
                  <a:gd name="connsiteY79" fmla="*/ 723900 h 1228725"/>
                  <a:gd name="connsiteX80" fmla="*/ 1419225 w 1638506"/>
                  <a:gd name="connsiteY80" fmla="*/ 742950 h 1228725"/>
                  <a:gd name="connsiteX81" fmla="*/ 1447800 w 1638506"/>
                  <a:gd name="connsiteY81" fmla="*/ 800100 h 1228725"/>
                  <a:gd name="connsiteX82" fmla="*/ 1438275 w 1638506"/>
                  <a:gd name="connsiteY82" fmla="*/ 838200 h 1228725"/>
                  <a:gd name="connsiteX83" fmla="*/ 1447800 w 1638506"/>
                  <a:gd name="connsiteY83" fmla="*/ 866775 h 1228725"/>
                  <a:gd name="connsiteX84" fmla="*/ 1476375 w 1638506"/>
                  <a:gd name="connsiteY84" fmla="*/ 876300 h 1228725"/>
                  <a:gd name="connsiteX85" fmla="*/ 1533525 w 1638506"/>
                  <a:gd name="connsiteY85" fmla="*/ 885825 h 1228725"/>
                  <a:gd name="connsiteX86" fmla="*/ 1543050 w 1638506"/>
                  <a:gd name="connsiteY86" fmla="*/ 942975 h 1228725"/>
                  <a:gd name="connsiteX87" fmla="*/ 1552575 w 1638506"/>
                  <a:gd name="connsiteY87" fmla="*/ 981075 h 1228725"/>
                  <a:gd name="connsiteX88" fmla="*/ 1609725 w 1638506"/>
                  <a:gd name="connsiteY88" fmla="*/ 1000125 h 1228725"/>
                  <a:gd name="connsiteX89" fmla="*/ 1628775 w 1638506"/>
                  <a:gd name="connsiteY89" fmla="*/ 1028700 h 1228725"/>
                  <a:gd name="connsiteX90" fmla="*/ 1619250 w 1638506"/>
                  <a:gd name="connsiteY90" fmla="*/ 1133475 h 1228725"/>
                  <a:gd name="connsiteX91" fmla="*/ 1590675 w 1638506"/>
                  <a:gd name="connsiteY91" fmla="*/ 1143000 h 1228725"/>
                  <a:gd name="connsiteX92" fmla="*/ 1552575 w 1638506"/>
                  <a:gd name="connsiteY92" fmla="*/ 1152525 h 1228725"/>
                  <a:gd name="connsiteX93" fmla="*/ 1524000 w 1638506"/>
                  <a:gd name="connsiteY93" fmla="*/ 1162050 h 1228725"/>
                  <a:gd name="connsiteX94" fmla="*/ 1438275 w 1638506"/>
                  <a:gd name="connsiteY94" fmla="*/ 1171575 h 1228725"/>
                  <a:gd name="connsiteX95" fmla="*/ 1333500 w 1638506"/>
                  <a:gd name="connsiteY95" fmla="*/ 1190625 h 1228725"/>
                  <a:gd name="connsiteX96" fmla="*/ 1304925 w 1638506"/>
                  <a:gd name="connsiteY96" fmla="*/ 1200150 h 1228725"/>
                  <a:gd name="connsiteX97" fmla="*/ 1247775 w 1638506"/>
                  <a:gd name="connsiteY97" fmla="*/ 1209675 h 1228725"/>
                  <a:gd name="connsiteX98" fmla="*/ 1219200 w 1638506"/>
                  <a:gd name="connsiteY98" fmla="*/ 1219200 h 1228725"/>
                  <a:gd name="connsiteX99" fmla="*/ 1028700 w 1638506"/>
                  <a:gd name="connsiteY99" fmla="*/ 1228725 h 1228725"/>
                  <a:gd name="connsiteX100" fmla="*/ 533400 w 1638506"/>
                  <a:gd name="connsiteY100" fmla="*/ 1219200 h 1228725"/>
                  <a:gd name="connsiteX101" fmla="*/ 476250 w 1638506"/>
                  <a:gd name="connsiteY101" fmla="*/ 1200150 h 1228725"/>
                  <a:gd name="connsiteX102" fmla="*/ 447675 w 1638506"/>
                  <a:gd name="connsiteY102" fmla="*/ 1190625 h 1228725"/>
                  <a:gd name="connsiteX103" fmla="*/ 419100 w 1638506"/>
                  <a:gd name="connsiteY103" fmla="*/ 1171575 h 1228725"/>
                  <a:gd name="connsiteX104" fmla="*/ 361950 w 1638506"/>
                  <a:gd name="connsiteY104" fmla="*/ 1162050 h 1228725"/>
                  <a:gd name="connsiteX105" fmla="*/ 19050 w 1638506"/>
                  <a:gd name="connsiteY105" fmla="*/ 1152525 h 1228725"/>
                  <a:gd name="connsiteX106" fmla="*/ 0 w 1638506"/>
                  <a:gd name="connsiteY106" fmla="*/ 1123950 h 1228725"/>
                  <a:gd name="connsiteX107" fmla="*/ 0 w 1638506"/>
                  <a:gd name="connsiteY107" fmla="*/ 1009650 h 1228725"/>
                  <a:gd name="connsiteX108" fmla="*/ 38100 w 1638506"/>
                  <a:gd name="connsiteY108" fmla="*/ 1009650 h 122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1638506" h="1228725">
                    <a:moveTo>
                      <a:pt x="38100" y="1009650"/>
                    </a:moveTo>
                    <a:lnTo>
                      <a:pt x="38100" y="1009650"/>
                    </a:lnTo>
                    <a:cubicBezTo>
                      <a:pt x="44450" y="981075"/>
                      <a:pt x="51755" y="952696"/>
                      <a:pt x="57150" y="923925"/>
                    </a:cubicBezTo>
                    <a:cubicBezTo>
                      <a:pt x="61287" y="901859"/>
                      <a:pt x="55772" y="876875"/>
                      <a:pt x="66675" y="857250"/>
                    </a:cubicBezTo>
                    <a:cubicBezTo>
                      <a:pt x="73571" y="844838"/>
                      <a:pt x="92447" y="845245"/>
                      <a:pt x="104775" y="838200"/>
                    </a:cubicBezTo>
                    <a:cubicBezTo>
                      <a:pt x="114714" y="832520"/>
                      <a:pt x="122889" y="823799"/>
                      <a:pt x="133350" y="819150"/>
                    </a:cubicBezTo>
                    <a:cubicBezTo>
                      <a:pt x="151700" y="810995"/>
                      <a:pt x="190500" y="800100"/>
                      <a:pt x="190500" y="800100"/>
                    </a:cubicBezTo>
                    <a:cubicBezTo>
                      <a:pt x="193675" y="768350"/>
                      <a:pt x="189935" y="735121"/>
                      <a:pt x="200025" y="704850"/>
                    </a:cubicBezTo>
                    <a:cubicBezTo>
                      <a:pt x="203645" y="693990"/>
                      <a:pt x="218361" y="690920"/>
                      <a:pt x="228600" y="685800"/>
                    </a:cubicBezTo>
                    <a:cubicBezTo>
                      <a:pt x="307470" y="646365"/>
                      <a:pt x="203858" y="711820"/>
                      <a:pt x="285750" y="657225"/>
                    </a:cubicBezTo>
                    <a:cubicBezTo>
                      <a:pt x="299469" y="636646"/>
                      <a:pt x="310740" y="625170"/>
                      <a:pt x="314325" y="600075"/>
                    </a:cubicBezTo>
                    <a:cubicBezTo>
                      <a:pt x="319285" y="565358"/>
                      <a:pt x="312760" y="528569"/>
                      <a:pt x="323850" y="495300"/>
                    </a:cubicBezTo>
                    <a:cubicBezTo>
                      <a:pt x="327025" y="485775"/>
                      <a:pt x="343445" y="490265"/>
                      <a:pt x="352425" y="485775"/>
                    </a:cubicBezTo>
                    <a:cubicBezTo>
                      <a:pt x="362664" y="480655"/>
                      <a:pt x="371475" y="473075"/>
                      <a:pt x="381000" y="466725"/>
                    </a:cubicBezTo>
                    <a:cubicBezTo>
                      <a:pt x="399624" y="438789"/>
                      <a:pt x="401688" y="441123"/>
                      <a:pt x="409575" y="409575"/>
                    </a:cubicBezTo>
                    <a:cubicBezTo>
                      <a:pt x="413502" y="393869"/>
                      <a:pt x="411068" y="376006"/>
                      <a:pt x="419100" y="361950"/>
                    </a:cubicBezTo>
                    <a:cubicBezTo>
                      <a:pt x="428994" y="344635"/>
                      <a:pt x="460526" y="340114"/>
                      <a:pt x="476250" y="333375"/>
                    </a:cubicBezTo>
                    <a:cubicBezTo>
                      <a:pt x="510087" y="318873"/>
                      <a:pt x="514227" y="314407"/>
                      <a:pt x="542925" y="295275"/>
                    </a:cubicBezTo>
                    <a:cubicBezTo>
                      <a:pt x="546100" y="285750"/>
                      <a:pt x="550481" y="276545"/>
                      <a:pt x="552450" y="266700"/>
                    </a:cubicBezTo>
                    <a:cubicBezTo>
                      <a:pt x="556853" y="244685"/>
                      <a:pt x="553637" y="220870"/>
                      <a:pt x="561975" y="200025"/>
                    </a:cubicBezTo>
                    <a:cubicBezTo>
                      <a:pt x="566978" y="187518"/>
                      <a:pt x="581025" y="180975"/>
                      <a:pt x="590550" y="171450"/>
                    </a:cubicBezTo>
                    <a:cubicBezTo>
                      <a:pt x="614491" y="99626"/>
                      <a:pt x="582196" y="188158"/>
                      <a:pt x="619125" y="114300"/>
                    </a:cubicBezTo>
                    <a:cubicBezTo>
                      <a:pt x="623615" y="105320"/>
                      <a:pt x="624160" y="94705"/>
                      <a:pt x="628650" y="85725"/>
                    </a:cubicBezTo>
                    <a:cubicBezTo>
                      <a:pt x="633770" y="75486"/>
                      <a:pt x="642580" y="67389"/>
                      <a:pt x="647700" y="57150"/>
                    </a:cubicBezTo>
                    <a:cubicBezTo>
                      <a:pt x="687135" y="-21720"/>
                      <a:pt x="621680" y="81892"/>
                      <a:pt x="676275" y="0"/>
                    </a:cubicBezTo>
                    <a:cubicBezTo>
                      <a:pt x="673100" y="38100"/>
                      <a:pt x="673035" y="76588"/>
                      <a:pt x="666750" y="114300"/>
                    </a:cubicBezTo>
                    <a:cubicBezTo>
                      <a:pt x="663449" y="134107"/>
                      <a:pt x="654050" y="152400"/>
                      <a:pt x="647700" y="171450"/>
                    </a:cubicBezTo>
                    <a:lnTo>
                      <a:pt x="638175" y="200025"/>
                    </a:lnTo>
                    <a:cubicBezTo>
                      <a:pt x="635000" y="238125"/>
                      <a:pt x="633703" y="276428"/>
                      <a:pt x="628650" y="314325"/>
                    </a:cubicBezTo>
                    <a:cubicBezTo>
                      <a:pt x="627323" y="324277"/>
                      <a:pt x="620921" y="333022"/>
                      <a:pt x="619125" y="342900"/>
                    </a:cubicBezTo>
                    <a:cubicBezTo>
                      <a:pt x="614546" y="368085"/>
                      <a:pt x="622498" y="396989"/>
                      <a:pt x="609600" y="419100"/>
                    </a:cubicBezTo>
                    <a:cubicBezTo>
                      <a:pt x="593789" y="446205"/>
                      <a:pt x="552379" y="457224"/>
                      <a:pt x="523875" y="466725"/>
                    </a:cubicBezTo>
                    <a:cubicBezTo>
                      <a:pt x="517525" y="476250"/>
                      <a:pt x="506245" y="483941"/>
                      <a:pt x="504825" y="495300"/>
                    </a:cubicBezTo>
                    <a:cubicBezTo>
                      <a:pt x="490648" y="608718"/>
                      <a:pt x="561772" y="462521"/>
                      <a:pt x="504825" y="619125"/>
                    </a:cubicBezTo>
                    <a:cubicBezTo>
                      <a:pt x="500222" y="631784"/>
                      <a:pt x="486883" y="639430"/>
                      <a:pt x="476250" y="647700"/>
                    </a:cubicBezTo>
                    <a:cubicBezTo>
                      <a:pt x="458178" y="661756"/>
                      <a:pt x="419100" y="685800"/>
                      <a:pt x="419100" y="685800"/>
                    </a:cubicBezTo>
                    <a:cubicBezTo>
                      <a:pt x="412750" y="695325"/>
                      <a:pt x="401470" y="703016"/>
                      <a:pt x="400050" y="714375"/>
                    </a:cubicBezTo>
                    <a:cubicBezTo>
                      <a:pt x="394537" y="758479"/>
                      <a:pt x="412816" y="758957"/>
                      <a:pt x="428625" y="790575"/>
                    </a:cubicBezTo>
                    <a:cubicBezTo>
                      <a:pt x="433115" y="799555"/>
                      <a:pt x="434975" y="809625"/>
                      <a:pt x="438150" y="819150"/>
                    </a:cubicBezTo>
                    <a:cubicBezTo>
                      <a:pt x="413992" y="939939"/>
                      <a:pt x="446365" y="809507"/>
                      <a:pt x="409575" y="895350"/>
                    </a:cubicBezTo>
                    <a:cubicBezTo>
                      <a:pt x="404418" y="907382"/>
                      <a:pt x="403646" y="920863"/>
                      <a:pt x="400050" y="933450"/>
                    </a:cubicBezTo>
                    <a:cubicBezTo>
                      <a:pt x="397292" y="943104"/>
                      <a:pt x="393700" y="952500"/>
                      <a:pt x="390525" y="962025"/>
                    </a:cubicBezTo>
                    <a:cubicBezTo>
                      <a:pt x="393700" y="981075"/>
                      <a:pt x="390671" y="1002293"/>
                      <a:pt x="400050" y="1019175"/>
                    </a:cubicBezTo>
                    <a:cubicBezTo>
                      <a:pt x="407760" y="1033052"/>
                      <a:pt x="423951" y="1040650"/>
                      <a:pt x="438150" y="1047750"/>
                    </a:cubicBezTo>
                    <a:cubicBezTo>
                      <a:pt x="456111" y="1056730"/>
                      <a:pt x="475819" y="1061930"/>
                      <a:pt x="495300" y="1066800"/>
                    </a:cubicBezTo>
                    <a:cubicBezTo>
                      <a:pt x="599857" y="1092939"/>
                      <a:pt x="527682" y="1077570"/>
                      <a:pt x="742950" y="1085850"/>
                    </a:cubicBezTo>
                    <a:lnTo>
                      <a:pt x="1028700" y="1095375"/>
                    </a:lnTo>
                    <a:cubicBezTo>
                      <a:pt x="1060450" y="1092200"/>
                      <a:pt x="1092413" y="1090702"/>
                      <a:pt x="1123950" y="1085850"/>
                    </a:cubicBezTo>
                    <a:cubicBezTo>
                      <a:pt x="1133873" y="1084323"/>
                      <a:pt x="1146689" y="1084495"/>
                      <a:pt x="1152525" y="1076325"/>
                    </a:cubicBezTo>
                    <a:cubicBezTo>
                      <a:pt x="1164197" y="1059985"/>
                      <a:pt x="1171575" y="1019175"/>
                      <a:pt x="1171575" y="1019175"/>
                    </a:cubicBezTo>
                    <a:cubicBezTo>
                      <a:pt x="1168400" y="990600"/>
                      <a:pt x="1172728" y="960144"/>
                      <a:pt x="1162050" y="933450"/>
                    </a:cubicBezTo>
                    <a:cubicBezTo>
                      <a:pt x="1158321" y="924128"/>
                      <a:pt x="1139311" y="932095"/>
                      <a:pt x="1133475" y="923925"/>
                    </a:cubicBezTo>
                    <a:cubicBezTo>
                      <a:pt x="1121803" y="907585"/>
                      <a:pt x="1125564" y="883483"/>
                      <a:pt x="1114425" y="866775"/>
                    </a:cubicBezTo>
                    <a:lnTo>
                      <a:pt x="1076325" y="809625"/>
                    </a:lnTo>
                    <a:cubicBezTo>
                      <a:pt x="1073150" y="758825"/>
                      <a:pt x="1072128" y="707844"/>
                      <a:pt x="1066800" y="657225"/>
                    </a:cubicBezTo>
                    <a:cubicBezTo>
                      <a:pt x="1065749" y="647240"/>
                      <a:pt x="1064375" y="635750"/>
                      <a:pt x="1057275" y="628650"/>
                    </a:cubicBezTo>
                    <a:cubicBezTo>
                      <a:pt x="1050175" y="621550"/>
                      <a:pt x="1038225" y="622300"/>
                      <a:pt x="1028700" y="619125"/>
                    </a:cubicBezTo>
                    <a:cubicBezTo>
                      <a:pt x="1031983" y="592858"/>
                      <a:pt x="1033067" y="543716"/>
                      <a:pt x="1047750" y="514350"/>
                    </a:cubicBezTo>
                    <a:cubicBezTo>
                      <a:pt x="1052870" y="504111"/>
                      <a:pt x="1060450" y="495300"/>
                      <a:pt x="1066800" y="485775"/>
                    </a:cubicBezTo>
                    <a:cubicBezTo>
                      <a:pt x="1049660" y="348651"/>
                      <a:pt x="1074245" y="453040"/>
                      <a:pt x="1038225" y="381000"/>
                    </a:cubicBezTo>
                    <a:cubicBezTo>
                      <a:pt x="1033735" y="372020"/>
                      <a:pt x="1034972" y="360265"/>
                      <a:pt x="1028700" y="352425"/>
                    </a:cubicBezTo>
                    <a:cubicBezTo>
                      <a:pt x="1021549" y="343486"/>
                      <a:pt x="1009650" y="339725"/>
                      <a:pt x="1000125" y="333375"/>
                    </a:cubicBezTo>
                    <a:cubicBezTo>
                      <a:pt x="1000952" y="325105"/>
                      <a:pt x="1022792" y="237883"/>
                      <a:pt x="1000125" y="209550"/>
                    </a:cubicBezTo>
                    <a:cubicBezTo>
                      <a:pt x="992974" y="200611"/>
                      <a:pt x="981075" y="196850"/>
                      <a:pt x="971550" y="190500"/>
                    </a:cubicBezTo>
                    <a:cubicBezTo>
                      <a:pt x="948360" y="120931"/>
                      <a:pt x="957370" y="152831"/>
                      <a:pt x="942975" y="95250"/>
                    </a:cubicBezTo>
                    <a:cubicBezTo>
                      <a:pt x="949769" y="34106"/>
                      <a:pt x="938143" y="-28715"/>
                      <a:pt x="971550" y="38100"/>
                    </a:cubicBezTo>
                    <a:cubicBezTo>
                      <a:pt x="976040" y="47080"/>
                      <a:pt x="973975" y="59575"/>
                      <a:pt x="981075" y="66675"/>
                    </a:cubicBezTo>
                    <a:cubicBezTo>
                      <a:pt x="988175" y="73775"/>
                      <a:pt x="1000125" y="73025"/>
                      <a:pt x="1009650" y="76200"/>
                    </a:cubicBezTo>
                    <a:cubicBezTo>
                      <a:pt x="1022350" y="95250"/>
                      <a:pt x="1045677" y="110549"/>
                      <a:pt x="1047750" y="133350"/>
                    </a:cubicBezTo>
                    <a:cubicBezTo>
                      <a:pt x="1050925" y="168275"/>
                      <a:pt x="1052640" y="203364"/>
                      <a:pt x="1057275" y="238125"/>
                    </a:cubicBezTo>
                    <a:cubicBezTo>
                      <a:pt x="1059005" y="251101"/>
                      <a:pt x="1059538" y="265333"/>
                      <a:pt x="1066800" y="276225"/>
                    </a:cubicBezTo>
                    <a:cubicBezTo>
                      <a:pt x="1073150" y="285750"/>
                      <a:pt x="1085850" y="288925"/>
                      <a:pt x="1095375" y="295275"/>
                    </a:cubicBezTo>
                    <a:cubicBezTo>
                      <a:pt x="1108075" y="314325"/>
                      <a:pt x="1130635" y="329707"/>
                      <a:pt x="1133475" y="352425"/>
                    </a:cubicBezTo>
                    <a:cubicBezTo>
                      <a:pt x="1136650" y="377825"/>
                      <a:pt x="1136265" y="403929"/>
                      <a:pt x="1143000" y="428625"/>
                    </a:cubicBezTo>
                    <a:cubicBezTo>
                      <a:pt x="1149016" y="450683"/>
                      <a:pt x="1171909" y="466892"/>
                      <a:pt x="1190625" y="476250"/>
                    </a:cubicBezTo>
                    <a:cubicBezTo>
                      <a:pt x="1199605" y="480740"/>
                      <a:pt x="1209675" y="482600"/>
                      <a:pt x="1219200" y="485775"/>
                    </a:cubicBezTo>
                    <a:cubicBezTo>
                      <a:pt x="1222375" y="495300"/>
                      <a:pt x="1226980" y="504463"/>
                      <a:pt x="1228725" y="514350"/>
                    </a:cubicBezTo>
                    <a:cubicBezTo>
                      <a:pt x="1241862" y="588796"/>
                      <a:pt x="1218370" y="637622"/>
                      <a:pt x="1276350" y="676275"/>
                    </a:cubicBezTo>
                    <a:cubicBezTo>
                      <a:pt x="1284704" y="681844"/>
                      <a:pt x="1296148" y="680924"/>
                      <a:pt x="1304925" y="685800"/>
                    </a:cubicBezTo>
                    <a:cubicBezTo>
                      <a:pt x="1324939" y="696919"/>
                      <a:pt x="1340355" y="716660"/>
                      <a:pt x="1362075" y="723900"/>
                    </a:cubicBezTo>
                    <a:lnTo>
                      <a:pt x="1419225" y="742950"/>
                    </a:lnTo>
                    <a:cubicBezTo>
                      <a:pt x="1428857" y="757397"/>
                      <a:pt x="1447800" y="780382"/>
                      <a:pt x="1447800" y="800100"/>
                    </a:cubicBezTo>
                    <a:cubicBezTo>
                      <a:pt x="1447800" y="813191"/>
                      <a:pt x="1441450" y="825500"/>
                      <a:pt x="1438275" y="838200"/>
                    </a:cubicBezTo>
                    <a:cubicBezTo>
                      <a:pt x="1441450" y="847725"/>
                      <a:pt x="1440700" y="859675"/>
                      <a:pt x="1447800" y="866775"/>
                    </a:cubicBezTo>
                    <a:cubicBezTo>
                      <a:pt x="1454900" y="873875"/>
                      <a:pt x="1466574" y="874122"/>
                      <a:pt x="1476375" y="876300"/>
                    </a:cubicBezTo>
                    <a:cubicBezTo>
                      <a:pt x="1495228" y="880490"/>
                      <a:pt x="1514475" y="882650"/>
                      <a:pt x="1533525" y="885825"/>
                    </a:cubicBezTo>
                    <a:cubicBezTo>
                      <a:pt x="1536700" y="904875"/>
                      <a:pt x="1539262" y="924037"/>
                      <a:pt x="1543050" y="942975"/>
                    </a:cubicBezTo>
                    <a:cubicBezTo>
                      <a:pt x="1545617" y="955812"/>
                      <a:pt x="1542636" y="972556"/>
                      <a:pt x="1552575" y="981075"/>
                    </a:cubicBezTo>
                    <a:cubicBezTo>
                      <a:pt x="1567821" y="994143"/>
                      <a:pt x="1609725" y="1000125"/>
                      <a:pt x="1609725" y="1000125"/>
                    </a:cubicBezTo>
                    <a:cubicBezTo>
                      <a:pt x="1616075" y="1009650"/>
                      <a:pt x="1625155" y="1017840"/>
                      <a:pt x="1628775" y="1028700"/>
                    </a:cubicBezTo>
                    <a:cubicBezTo>
                      <a:pt x="1640754" y="1064638"/>
                      <a:pt x="1645788" y="1101629"/>
                      <a:pt x="1619250" y="1133475"/>
                    </a:cubicBezTo>
                    <a:cubicBezTo>
                      <a:pt x="1612822" y="1141188"/>
                      <a:pt x="1600329" y="1140242"/>
                      <a:pt x="1590675" y="1143000"/>
                    </a:cubicBezTo>
                    <a:cubicBezTo>
                      <a:pt x="1578088" y="1146596"/>
                      <a:pt x="1565162" y="1148929"/>
                      <a:pt x="1552575" y="1152525"/>
                    </a:cubicBezTo>
                    <a:cubicBezTo>
                      <a:pt x="1542921" y="1155283"/>
                      <a:pt x="1533904" y="1160399"/>
                      <a:pt x="1524000" y="1162050"/>
                    </a:cubicBezTo>
                    <a:cubicBezTo>
                      <a:pt x="1495640" y="1166777"/>
                      <a:pt x="1466774" y="1167775"/>
                      <a:pt x="1438275" y="1171575"/>
                    </a:cubicBezTo>
                    <a:cubicBezTo>
                      <a:pt x="1420078" y="1174001"/>
                      <a:pt x="1354023" y="1185494"/>
                      <a:pt x="1333500" y="1190625"/>
                    </a:cubicBezTo>
                    <a:cubicBezTo>
                      <a:pt x="1323760" y="1193060"/>
                      <a:pt x="1314726" y="1197972"/>
                      <a:pt x="1304925" y="1200150"/>
                    </a:cubicBezTo>
                    <a:cubicBezTo>
                      <a:pt x="1286072" y="1204340"/>
                      <a:pt x="1266628" y="1205485"/>
                      <a:pt x="1247775" y="1209675"/>
                    </a:cubicBezTo>
                    <a:cubicBezTo>
                      <a:pt x="1237974" y="1211853"/>
                      <a:pt x="1229202" y="1218330"/>
                      <a:pt x="1219200" y="1219200"/>
                    </a:cubicBezTo>
                    <a:cubicBezTo>
                      <a:pt x="1155860" y="1224708"/>
                      <a:pt x="1092200" y="1225550"/>
                      <a:pt x="1028700" y="1228725"/>
                    </a:cubicBezTo>
                    <a:cubicBezTo>
                      <a:pt x="863600" y="1225550"/>
                      <a:pt x="698310" y="1227730"/>
                      <a:pt x="533400" y="1219200"/>
                    </a:cubicBezTo>
                    <a:cubicBezTo>
                      <a:pt x="513346" y="1218163"/>
                      <a:pt x="495300" y="1206500"/>
                      <a:pt x="476250" y="1200150"/>
                    </a:cubicBezTo>
                    <a:cubicBezTo>
                      <a:pt x="466725" y="1196975"/>
                      <a:pt x="456029" y="1196194"/>
                      <a:pt x="447675" y="1190625"/>
                    </a:cubicBezTo>
                    <a:cubicBezTo>
                      <a:pt x="438150" y="1184275"/>
                      <a:pt x="429960" y="1175195"/>
                      <a:pt x="419100" y="1171575"/>
                    </a:cubicBezTo>
                    <a:cubicBezTo>
                      <a:pt x="400778" y="1165468"/>
                      <a:pt x="381241" y="1162969"/>
                      <a:pt x="361950" y="1162050"/>
                    </a:cubicBezTo>
                    <a:cubicBezTo>
                      <a:pt x="247735" y="1156611"/>
                      <a:pt x="133350" y="1155700"/>
                      <a:pt x="19050" y="1152525"/>
                    </a:cubicBezTo>
                    <a:cubicBezTo>
                      <a:pt x="12700" y="1143000"/>
                      <a:pt x="3620" y="1134810"/>
                      <a:pt x="0" y="1123950"/>
                    </a:cubicBezTo>
                    <a:cubicBezTo>
                      <a:pt x="-12700" y="1085850"/>
                      <a:pt x="-12700" y="1047750"/>
                      <a:pt x="0" y="1009650"/>
                    </a:cubicBezTo>
                    <a:cubicBezTo>
                      <a:pt x="10406" y="978433"/>
                      <a:pt x="31750" y="1009650"/>
                      <a:pt x="38100" y="100965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 rot="2612427">
                <a:off x="6982988" y="4410939"/>
                <a:ext cx="913823" cy="48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Particle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cracking</a:t>
                </a: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 rot="2589716">
                <a:off x="6261107" y="4543577"/>
                <a:ext cx="1133454" cy="48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Cathodic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surface film</a:t>
                </a: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 rot="16200000">
                <a:off x="-1340545" y="2833611"/>
                <a:ext cx="2417877" cy="29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79646">
                        <a:lumMod val="50000"/>
                      </a:srgb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Copper current collector</a:t>
                </a: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 rot="2619677">
                <a:off x="5301141" y="4657008"/>
                <a:ext cx="1643275" cy="489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Internal short-circuit</a:t>
                </a:r>
              </a:p>
            </p:txBody>
          </p:sp>
          <p:sp>
            <p:nvSpPr>
              <p:cNvPr id="170" name="Freeform 169"/>
              <p:cNvSpPr/>
              <p:nvPr/>
            </p:nvSpPr>
            <p:spPr>
              <a:xfrm>
                <a:off x="-84714" y="3009658"/>
                <a:ext cx="401861" cy="688423"/>
              </a:xfrm>
              <a:custGeom>
                <a:avLst/>
                <a:gdLst>
                  <a:gd name="connsiteX0" fmla="*/ 447675 w 476250"/>
                  <a:gd name="connsiteY0" fmla="*/ 688423 h 688423"/>
                  <a:gd name="connsiteX1" fmla="*/ 447675 w 476250"/>
                  <a:gd name="connsiteY1" fmla="*/ 688423 h 688423"/>
                  <a:gd name="connsiteX2" fmla="*/ 428625 w 476250"/>
                  <a:gd name="connsiteY2" fmla="*/ 681280 h 688423"/>
                  <a:gd name="connsiteX3" fmla="*/ 419100 w 476250"/>
                  <a:gd name="connsiteY3" fmla="*/ 676517 h 688423"/>
                  <a:gd name="connsiteX4" fmla="*/ 397669 w 476250"/>
                  <a:gd name="connsiteY4" fmla="*/ 678898 h 688423"/>
                  <a:gd name="connsiteX5" fmla="*/ 390525 w 476250"/>
                  <a:gd name="connsiteY5" fmla="*/ 683661 h 688423"/>
                  <a:gd name="connsiteX6" fmla="*/ 347663 w 476250"/>
                  <a:gd name="connsiteY6" fmla="*/ 683661 h 688423"/>
                  <a:gd name="connsiteX7" fmla="*/ 333375 w 476250"/>
                  <a:gd name="connsiteY7" fmla="*/ 676517 h 688423"/>
                  <a:gd name="connsiteX8" fmla="*/ 326231 w 476250"/>
                  <a:gd name="connsiteY8" fmla="*/ 674136 h 688423"/>
                  <a:gd name="connsiteX9" fmla="*/ 319088 w 476250"/>
                  <a:gd name="connsiteY9" fmla="*/ 669373 h 688423"/>
                  <a:gd name="connsiteX10" fmla="*/ 304800 w 476250"/>
                  <a:gd name="connsiteY10" fmla="*/ 664611 h 688423"/>
                  <a:gd name="connsiteX11" fmla="*/ 273844 w 476250"/>
                  <a:gd name="connsiteY11" fmla="*/ 671755 h 688423"/>
                  <a:gd name="connsiteX12" fmla="*/ 266700 w 476250"/>
                  <a:gd name="connsiteY12" fmla="*/ 676517 h 688423"/>
                  <a:gd name="connsiteX13" fmla="*/ 245269 w 476250"/>
                  <a:gd name="connsiteY13" fmla="*/ 686042 h 688423"/>
                  <a:gd name="connsiteX14" fmla="*/ 219075 w 476250"/>
                  <a:gd name="connsiteY14" fmla="*/ 683661 h 688423"/>
                  <a:gd name="connsiteX15" fmla="*/ 192881 w 476250"/>
                  <a:gd name="connsiteY15" fmla="*/ 669373 h 688423"/>
                  <a:gd name="connsiteX16" fmla="*/ 178594 w 476250"/>
                  <a:gd name="connsiteY16" fmla="*/ 664611 h 688423"/>
                  <a:gd name="connsiteX17" fmla="*/ 171450 w 476250"/>
                  <a:gd name="connsiteY17" fmla="*/ 662230 h 688423"/>
                  <a:gd name="connsiteX18" fmla="*/ 161925 w 476250"/>
                  <a:gd name="connsiteY18" fmla="*/ 659848 h 688423"/>
                  <a:gd name="connsiteX19" fmla="*/ 154781 w 476250"/>
                  <a:gd name="connsiteY19" fmla="*/ 662230 h 688423"/>
                  <a:gd name="connsiteX20" fmla="*/ 161925 w 476250"/>
                  <a:gd name="connsiteY20" fmla="*/ 657467 h 688423"/>
                  <a:gd name="connsiteX21" fmla="*/ 178594 w 476250"/>
                  <a:gd name="connsiteY21" fmla="*/ 650323 h 688423"/>
                  <a:gd name="connsiteX22" fmla="*/ 185738 w 476250"/>
                  <a:gd name="connsiteY22" fmla="*/ 645561 h 688423"/>
                  <a:gd name="connsiteX23" fmla="*/ 219075 w 476250"/>
                  <a:gd name="connsiteY23" fmla="*/ 638417 h 688423"/>
                  <a:gd name="connsiteX24" fmla="*/ 247650 w 476250"/>
                  <a:gd name="connsiteY24" fmla="*/ 636036 h 688423"/>
                  <a:gd name="connsiteX25" fmla="*/ 259556 w 476250"/>
                  <a:gd name="connsiteY25" fmla="*/ 624130 h 688423"/>
                  <a:gd name="connsiteX26" fmla="*/ 273844 w 476250"/>
                  <a:gd name="connsiteY26" fmla="*/ 616986 h 688423"/>
                  <a:gd name="connsiteX27" fmla="*/ 283369 w 476250"/>
                  <a:gd name="connsiteY27" fmla="*/ 614605 h 688423"/>
                  <a:gd name="connsiteX28" fmla="*/ 361950 w 476250"/>
                  <a:gd name="connsiteY28" fmla="*/ 612223 h 688423"/>
                  <a:gd name="connsiteX29" fmla="*/ 369094 w 476250"/>
                  <a:gd name="connsiteY29" fmla="*/ 607461 h 688423"/>
                  <a:gd name="connsiteX30" fmla="*/ 376238 w 476250"/>
                  <a:gd name="connsiteY30" fmla="*/ 600317 h 688423"/>
                  <a:gd name="connsiteX31" fmla="*/ 383381 w 476250"/>
                  <a:gd name="connsiteY31" fmla="*/ 597936 h 688423"/>
                  <a:gd name="connsiteX32" fmla="*/ 385763 w 476250"/>
                  <a:gd name="connsiteY32" fmla="*/ 590792 h 688423"/>
                  <a:gd name="connsiteX33" fmla="*/ 392906 w 476250"/>
                  <a:gd name="connsiteY33" fmla="*/ 588411 h 688423"/>
                  <a:gd name="connsiteX34" fmla="*/ 438150 w 476250"/>
                  <a:gd name="connsiteY34" fmla="*/ 586030 h 688423"/>
                  <a:gd name="connsiteX35" fmla="*/ 476250 w 476250"/>
                  <a:gd name="connsiteY35" fmla="*/ 581267 h 688423"/>
                  <a:gd name="connsiteX36" fmla="*/ 473869 w 476250"/>
                  <a:gd name="connsiteY36" fmla="*/ 566980 h 688423"/>
                  <a:gd name="connsiteX37" fmla="*/ 469106 w 476250"/>
                  <a:gd name="connsiteY37" fmla="*/ 552692 h 688423"/>
                  <a:gd name="connsiteX38" fmla="*/ 469106 w 476250"/>
                  <a:gd name="connsiteY38" fmla="*/ 500305 h 688423"/>
                  <a:gd name="connsiteX39" fmla="*/ 450056 w 476250"/>
                  <a:gd name="connsiteY39" fmla="*/ 505067 h 688423"/>
                  <a:gd name="connsiteX40" fmla="*/ 426244 w 476250"/>
                  <a:gd name="connsiteY40" fmla="*/ 502686 h 688423"/>
                  <a:gd name="connsiteX41" fmla="*/ 402431 w 476250"/>
                  <a:gd name="connsiteY41" fmla="*/ 497923 h 688423"/>
                  <a:gd name="connsiteX42" fmla="*/ 378619 w 476250"/>
                  <a:gd name="connsiteY42" fmla="*/ 500305 h 688423"/>
                  <a:gd name="connsiteX43" fmla="*/ 371475 w 476250"/>
                  <a:gd name="connsiteY43" fmla="*/ 505067 h 688423"/>
                  <a:gd name="connsiteX44" fmla="*/ 357188 w 476250"/>
                  <a:gd name="connsiteY44" fmla="*/ 509830 h 688423"/>
                  <a:gd name="connsiteX45" fmla="*/ 338138 w 476250"/>
                  <a:gd name="connsiteY45" fmla="*/ 505067 h 688423"/>
                  <a:gd name="connsiteX46" fmla="*/ 323850 w 476250"/>
                  <a:gd name="connsiteY46" fmla="*/ 495542 h 688423"/>
                  <a:gd name="connsiteX47" fmla="*/ 297656 w 476250"/>
                  <a:gd name="connsiteY47" fmla="*/ 488398 h 688423"/>
                  <a:gd name="connsiteX48" fmla="*/ 266700 w 476250"/>
                  <a:gd name="connsiteY48" fmla="*/ 497923 h 688423"/>
                  <a:gd name="connsiteX49" fmla="*/ 261938 w 476250"/>
                  <a:gd name="connsiteY49" fmla="*/ 505067 h 688423"/>
                  <a:gd name="connsiteX50" fmla="*/ 233363 w 476250"/>
                  <a:gd name="connsiteY50" fmla="*/ 502686 h 688423"/>
                  <a:gd name="connsiteX51" fmla="*/ 219075 w 476250"/>
                  <a:gd name="connsiteY51" fmla="*/ 495542 h 688423"/>
                  <a:gd name="connsiteX52" fmla="*/ 211931 w 476250"/>
                  <a:gd name="connsiteY52" fmla="*/ 493161 h 688423"/>
                  <a:gd name="connsiteX53" fmla="*/ 114300 w 476250"/>
                  <a:gd name="connsiteY53" fmla="*/ 493161 h 688423"/>
                  <a:gd name="connsiteX54" fmla="*/ 90488 w 476250"/>
                  <a:gd name="connsiteY54" fmla="*/ 478873 h 688423"/>
                  <a:gd name="connsiteX55" fmla="*/ 76200 w 476250"/>
                  <a:gd name="connsiteY55" fmla="*/ 474111 h 688423"/>
                  <a:gd name="connsiteX56" fmla="*/ 45244 w 476250"/>
                  <a:gd name="connsiteY56" fmla="*/ 476492 h 688423"/>
                  <a:gd name="connsiteX57" fmla="*/ 38100 w 476250"/>
                  <a:gd name="connsiteY57" fmla="*/ 478873 h 688423"/>
                  <a:gd name="connsiteX58" fmla="*/ 59531 w 476250"/>
                  <a:gd name="connsiteY58" fmla="*/ 474111 h 688423"/>
                  <a:gd name="connsiteX59" fmla="*/ 73819 w 476250"/>
                  <a:gd name="connsiteY59" fmla="*/ 469348 h 688423"/>
                  <a:gd name="connsiteX60" fmla="*/ 80963 w 476250"/>
                  <a:gd name="connsiteY60" fmla="*/ 466967 h 688423"/>
                  <a:gd name="connsiteX61" fmla="*/ 88106 w 476250"/>
                  <a:gd name="connsiteY61" fmla="*/ 462205 h 688423"/>
                  <a:gd name="connsiteX62" fmla="*/ 95250 w 476250"/>
                  <a:gd name="connsiteY62" fmla="*/ 459823 h 688423"/>
                  <a:gd name="connsiteX63" fmla="*/ 109538 w 476250"/>
                  <a:gd name="connsiteY63" fmla="*/ 450298 h 688423"/>
                  <a:gd name="connsiteX64" fmla="*/ 161925 w 476250"/>
                  <a:gd name="connsiteY64" fmla="*/ 452680 h 688423"/>
                  <a:gd name="connsiteX65" fmla="*/ 209550 w 476250"/>
                  <a:gd name="connsiteY65" fmla="*/ 447917 h 688423"/>
                  <a:gd name="connsiteX66" fmla="*/ 214313 w 476250"/>
                  <a:gd name="connsiteY66" fmla="*/ 440773 h 688423"/>
                  <a:gd name="connsiteX67" fmla="*/ 261938 w 476250"/>
                  <a:gd name="connsiteY67" fmla="*/ 426486 h 688423"/>
                  <a:gd name="connsiteX68" fmla="*/ 335756 w 476250"/>
                  <a:gd name="connsiteY68" fmla="*/ 424105 h 688423"/>
                  <a:gd name="connsiteX69" fmla="*/ 345281 w 476250"/>
                  <a:gd name="connsiteY69" fmla="*/ 407436 h 688423"/>
                  <a:gd name="connsiteX70" fmla="*/ 347663 w 476250"/>
                  <a:gd name="connsiteY70" fmla="*/ 400292 h 688423"/>
                  <a:gd name="connsiteX71" fmla="*/ 411956 w 476250"/>
                  <a:gd name="connsiteY71" fmla="*/ 402673 h 688423"/>
                  <a:gd name="connsiteX72" fmla="*/ 419100 w 476250"/>
                  <a:gd name="connsiteY72" fmla="*/ 397911 h 688423"/>
                  <a:gd name="connsiteX73" fmla="*/ 390525 w 476250"/>
                  <a:gd name="connsiteY73" fmla="*/ 383623 h 688423"/>
                  <a:gd name="connsiteX74" fmla="*/ 383381 w 476250"/>
                  <a:gd name="connsiteY74" fmla="*/ 381242 h 688423"/>
                  <a:gd name="connsiteX75" fmla="*/ 371475 w 476250"/>
                  <a:gd name="connsiteY75" fmla="*/ 369336 h 688423"/>
                  <a:gd name="connsiteX76" fmla="*/ 357188 w 476250"/>
                  <a:gd name="connsiteY76" fmla="*/ 364573 h 688423"/>
                  <a:gd name="connsiteX77" fmla="*/ 319088 w 476250"/>
                  <a:gd name="connsiteY77" fmla="*/ 369336 h 688423"/>
                  <a:gd name="connsiteX78" fmla="*/ 307181 w 476250"/>
                  <a:gd name="connsiteY78" fmla="*/ 371717 h 688423"/>
                  <a:gd name="connsiteX79" fmla="*/ 300038 w 476250"/>
                  <a:gd name="connsiteY79" fmla="*/ 374098 h 688423"/>
                  <a:gd name="connsiteX80" fmla="*/ 280988 w 476250"/>
                  <a:gd name="connsiteY80" fmla="*/ 371717 h 688423"/>
                  <a:gd name="connsiteX81" fmla="*/ 266700 w 476250"/>
                  <a:gd name="connsiteY81" fmla="*/ 362192 h 688423"/>
                  <a:gd name="connsiteX82" fmla="*/ 259556 w 476250"/>
                  <a:gd name="connsiteY82" fmla="*/ 359811 h 688423"/>
                  <a:gd name="connsiteX83" fmla="*/ 238125 w 476250"/>
                  <a:gd name="connsiteY83" fmla="*/ 350286 h 688423"/>
                  <a:gd name="connsiteX84" fmla="*/ 230981 w 476250"/>
                  <a:gd name="connsiteY84" fmla="*/ 347905 h 688423"/>
                  <a:gd name="connsiteX85" fmla="*/ 200025 w 476250"/>
                  <a:gd name="connsiteY85" fmla="*/ 350286 h 688423"/>
                  <a:gd name="connsiteX86" fmla="*/ 185738 w 476250"/>
                  <a:gd name="connsiteY86" fmla="*/ 357430 h 688423"/>
                  <a:gd name="connsiteX87" fmla="*/ 178594 w 476250"/>
                  <a:gd name="connsiteY87" fmla="*/ 359811 h 688423"/>
                  <a:gd name="connsiteX88" fmla="*/ 171450 w 476250"/>
                  <a:gd name="connsiteY88" fmla="*/ 364573 h 688423"/>
                  <a:gd name="connsiteX89" fmla="*/ 159544 w 476250"/>
                  <a:gd name="connsiteY89" fmla="*/ 366955 h 688423"/>
                  <a:gd name="connsiteX90" fmla="*/ 145256 w 476250"/>
                  <a:gd name="connsiteY90" fmla="*/ 371717 h 688423"/>
                  <a:gd name="connsiteX91" fmla="*/ 121444 w 476250"/>
                  <a:gd name="connsiteY91" fmla="*/ 369336 h 688423"/>
                  <a:gd name="connsiteX92" fmla="*/ 100013 w 476250"/>
                  <a:gd name="connsiteY92" fmla="*/ 352667 h 688423"/>
                  <a:gd name="connsiteX93" fmla="*/ 92869 w 476250"/>
                  <a:gd name="connsiteY93" fmla="*/ 350286 h 688423"/>
                  <a:gd name="connsiteX94" fmla="*/ 71438 w 476250"/>
                  <a:gd name="connsiteY94" fmla="*/ 345523 h 688423"/>
                  <a:gd name="connsiteX95" fmla="*/ 0 w 476250"/>
                  <a:gd name="connsiteY95" fmla="*/ 343142 h 688423"/>
                  <a:gd name="connsiteX96" fmla="*/ 19050 w 476250"/>
                  <a:gd name="connsiteY96" fmla="*/ 338380 h 688423"/>
                  <a:gd name="connsiteX97" fmla="*/ 40481 w 476250"/>
                  <a:gd name="connsiteY97" fmla="*/ 331236 h 688423"/>
                  <a:gd name="connsiteX98" fmla="*/ 61913 w 476250"/>
                  <a:gd name="connsiteY98" fmla="*/ 324092 h 688423"/>
                  <a:gd name="connsiteX99" fmla="*/ 69056 w 476250"/>
                  <a:gd name="connsiteY99" fmla="*/ 321711 h 688423"/>
                  <a:gd name="connsiteX100" fmla="*/ 152400 w 476250"/>
                  <a:gd name="connsiteY100" fmla="*/ 319330 h 688423"/>
                  <a:gd name="connsiteX101" fmla="*/ 159544 w 476250"/>
                  <a:gd name="connsiteY101" fmla="*/ 316948 h 688423"/>
                  <a:gd name="connsiteX102" fmla="*/ 166688 w 476250"/>
                  <a:gd name="connsiteY102" fmla="*/ 312186 h 688423"/>
                  <a:gd name="connsiteX103" fmla="*/ 176213 w 476250"/>
                  <a:gd name="connsiteY103" fmla="*/ 309805 h 688423"/>
                  <a:gd name="connsiteX104" fmla="*/ 190500 w 476250"/>
                  <a:gd name="connsiteY104" fmla="*/ 302661 h 688423"/>
                  <a:gd name="connsiteX105" fmla="*/ 204788 w 476250"/>
                  <a:gd name="connsiteY105" fmla="*/ 293136 h 688423"/>
                  <a:gd name="connsiteX106" fmla="*/ 302419 w 476250"/>
                  <a:gd name="connsiteY106" fmla="*/ 288373 h 688423"/>
                  <a:gd name="connsiteX107" fmla="*/ 316706 w 476250"/>
                  <a:gd name="connsiteY107" fmla="*/ 283611 h 688423"/>
                  <a:gd name="connsiteX108" fmla="*/ 323850 w 476250"/>
                  <a:gd name="connsiteY108" fmla="*/ 281230 h 688423"/>
                  <a:gd name="connsiteX109" fmla="*/ 357188 w 476250"/>
                  <a:gd name="connsiteY109" fmla="*/ 288373 h 688423"/>
                  <a:gd name="connsiteX110" fmla="*/ 392906 w 476250"/>
                  <a:gd name="connsiteY110" fmla="*/ 285992 h 688423"/>
                  <a:gd name="connsiteX111" fmla="*/ 414338 w 476250"/>
                  <a:gd name="connsiteY111" fmla="*/ 278848 h 688423"/>
                  <a:gd name="connsiteX112" fmla="*/ 421481 w 476250"/>
                  <a:gd name="connsiteY112" fmla="*/ 276467 h 688423"/>
                  <a:gd name="connsiteX113" fmla="*/ 445294 w 476250"/>
                  <a:gd name="connsiteY113" fmla="*/ 274086 h 688423"/>
                  <a:gd name="connsiteX114" fmla="*/ 442913 w 476250"/>
                  <a:gd name="connsiteY114" fmla="*/ 171692 h 688423"/>
                  <a:gd name="connsiteX115" fmla="*/ 435769 w 476250"/>
                  <a:gd name="connsiteY115" fmla="*/ 169311 h 688423"/>
                  <a:gd name="connsiteX116" fmla="*/ 407194 w 476250"/>
                  <a:gd name="connsiteY116" fmla="*/ 171692 h 688423"/>
                  <a:gd name="connsiteX117" fmla="*/ 390525 w 476250"/>
                  <a:gd name="connsiteY117" fmla="*/ 176455 h 688423"/>
                  <a:gd name="connsiteX118" fmla="*/ 383381 w 476250"/>
                  <a:gd name="connsiteY118" fmla="*/ 178836 h 688423"/>
                  <a:gd name="connsiteX119" fmla="*/ 359569 w 476250"/>
                  <a:gd name="connsiteY119" fmla="*/ 176455 h 688423"/>
                  <a:gd name="connsiteX120" fmla="*/ 342900 w 476250"/>
                  <a:gd name="connsiteY120" fmla="*/ 164548 h 688423"/>
                  <a:gd name="connsiteX121" fmla="*/ 328613 w 476250"/>
                  <a:gd name="connsiteY121" fmla="*/ 155023 h 688423"/>
                  <a:gd name="connsiteX122" fmla="*/ 307181 w 476250"/>
                  <a:gd name="connsiteY122" fmla="*/ 145498 h 688423"/>
                  <a:gd name="connsiteX123" fmla="*/ 278606 w 476250"/>
                  <a:gd name="connsiteY123" fmla="*/ 143117 h 688423"/>
                  <a:gd name="connsiteX124" fmla="*/ 197644 w 476250"/>
                  <a:gd name="connsiteY124" fmla="*/ 140736 h 688423"/>
                  <a:gd name="connsiteX125" fmla="*/ 259556 w 476250"/>
                  <a:gd name="connsiteY125" fmla="*/ 133592 h 688423"/>
                  <a:gd name="connsiteX126" fmla="*/ 269081 w 476250"/>
                  <a:gd name="connsiteY126" fmla="*/ 131211 h 688423"/>
                  <a:gd name="connsiteX127" fmla="*/ 283369 w 476250"/>
                  <a:gd name="connsiteY127" fmla="*/ 121686 h 688423"/>
                  <a:gd name="connsiteX128" fmla="*/ 290513 w 476250"/>
                  <a:gd name="connsiteY128" fmla="*/ 116923 h 688423"/>
                  <a:gd name="connsiteX129" fmla="*/ 297656 w 476250"/>
                  <a:gd name="connsiteY129" fmla="*/ 114542 h 688423"/>
                  <a:gd name="connsiteX130" fmla="*/ 316706 w 476250"/>
                  <a:gd name="connsiteY130" fmla="*/ 107398 h 688423"/>
                  <a:gd name="connsiteX131" fmla="*/ 392906 w 476250"/>
                  <a:gd name="connsiteY131" fmla="*/ 105017 h 688423"/>
                  <a:gd name="connsiteX132" fmla="*/ 395288 w 476250"/>
                  <a:gd name="connsiteY132" fmla="*/ 97873 h 688423"/>
                  <a:gd name="connsiteX133" fmla="*/ 400050 w 476250"/>
                  <a:gd name="connsiteY133" fmla="*/ 90730 h 688423"/>
                  <a:gd name="connsiteX134" fmla="*/ 381000 w 476250"/>
                  <a:gd name="connsiteY134" fmla="*/ 81205 h 688423"/>
                  <a:gd name="connsiteX135" fmla="*/ 373856 w 476250"/>
                  <a:gd name="connsiteY135" fmla="*/ 76442 h 688423"/>
                  <a:gd name="connsiteX136" fmla="*/ 366713 w 476250"/>
                  <a:gd name="connsiteY136" fmla="*/ 74061 h 688423"/>
                  <a:gd name="connsiteX137" fmla="*/ 340519 w 476250"/>
                  <a:gd name="connsiteY137" fmla="*/ 62155 h 688423"/>
                  <a:gd name="connsiteX138" fmla="*/ 330994 w 476250"/>
                  <a:gd name="connsiteY138" fmla="*/ 59773 h 688423"/>
                  <a:gd name="connsiteX139" fmla="*/ 216694 w 476250"/>
                  <a:gd name="connsiteY139" fmla="*/ 55011 h 688423"/>
                  <a:gd name="connsiteX140" fmla="*/ 130969 w 476250"/>
                  <a:gd name="connsiteY140" fmla="*/ 50248 h 688423"/>
                  <a:gd name="connsiteX141" fmla="*/ 140494 w 476250"/>
                  <a:gd name="connsiteY141" fmla="*/ 47867 h 688423"/>
                  <a:gd name="connsiteX142" fmla="*/ 159544 w 476250"/>
                  <a:gd name="connsiteY142" fmla="*/ 45486 h 688423"/>
                  <a:gd name="connsiteX143" fmla="*/ 200025 w 476250"/>
                  <a:gd name="connsiteY143" fmla="*/ 40723 h 688423"/>
                  <a:gd name="connsiteX144" fmla="*/ 221456 w 476250"/>
                  <a:gd name="connsiteY144" fmla="*/ 33580 h 688423"/>
                  <a:gd name="connsiteX145" fmla="*/ 228600 w 476250"/>
                  <a:gd name="connsiteY145" fmla="*/ 31198 h 688423"/>
                  <a:gd name="connsiteX146" fmla="*/ 235744 w 476250"/>
                  <a:gd name="connsiteY146" fmla="*/ 26436 h 688423"/>
                  <a:gd name="connsiteX147" fmla="*/ 316706 w 476250"/>
                  <a:gd name="connsiteY147" fmla="*/ 24055 h 688423"/>
                  <a:gd name="connsiteX148" fmla="*/ 361950 w 476250"/>
                  <a:gd name="connsiteY148" fmla="*/ 19292 h 688423"/>
                  <a:gd name="connsiteX149" fmla="*/ 369094 w 476250"/>
                  <a:gd name="connsiteY149" fmla="*/ 14530 h 688423"/>
                  <a:gd name="connsiteX150" fmla="*/ 376238 w 476250"/>
                  <a:gd name="connsiteY150" fmla="*/ 12148 h 688423"/>
                  <a:gd name="connsiteX151" fmla="*/ 390525 w 476250"/>
                  <a:gd name="connsiteY151" fmla="*/ 5005 h 688423"/>
                  <a:gd name="connsiteX152" fmla="*/ 435769 w 476250"/>
                  <a:gd name="connsiteY152" fmla="*/ 2623 h 688423"/>
                  <a:gd name="connsiteX153" fmla="*/ 452438 w 476250"/>
                  <a:gd name="connsiteY153" fmla="*/ 2623 h 688423"/>
                  <a:gd name="connsiteX154" fmla="*/ 447675 w 476250"/>
                  <a:gd name="connsiteY154" fmla="*/ 688423 h 688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476250" h="688423">
                    <a:moveTo>
                      <a:pt x="447675" y="688423"/>
                    </a:moveTo>
                    <a:lnTo>
                      <a:pt x="447675" y="688423"/>
                    </a:lnTo>
                    <a:cubicBezTo>
                      <a:pt x="441325" y="686042"/>
                      <a:pt x="434885" y="683888"/>
                      <a:pt x="428625" y="681280"/>
                    </a:cubicBezTo>
                    <a:cubicBezTo>
                      <a:pt x="425348" y="679915"/>
                      <a:pt x="422639" y="676789"/>
                      <a:pt x="419100" y="676517"/>
                    </a:cubicBezTo>
                    <a:cubicBezTo>
                      <a:pt x="411934" y="675966"/>
                      <a:pt x="404813" y="678104"/>
                      <a:pt x="397669" y="678898"/>
                    </a:cubicBezTo>
                    <a:cubicBezTo>
                      <a:pt x="395288" y="680486"/>
                      <a:pt x="393085" y="682381"/>
                      <a:pt x="390525" y="683661"/>
                    </a:cubicBezTo>
                    <a:cubicBezTo>
                      <a:pt x="377493" y="690177"/>
                      <a:pt x="360062" y="684488"/>
                      <a:pt x="347663" y="683661"/>
                    </a:cubicBezTo>
                    <a:cubicBezTo>
                      <a:pt x="329707" y="677676"/>
                      <a:pt x="351840" y="685749"/>
                      <a:pt x="333375" y="676517"/>
                    </a:cubicBezTo>
                    <a:cubicBezTo>
                      <a:pt x="331130" y="675394"/>
                      <a:pt x="328612" y="674930"/>
                      <a:pt x="326231" y="674136"/>
                    </a:cubicBezTo>
                    <a:cubicBezTo>
                      <a:pt x="323850" y="672548"/>
                      <a:pt x="321703" y="670535"/>
                      <a:pt x="319088" y="669373"/>
                    </a:cubicBezTo>
                    <a:cubicBezTo>
                      <a:pt x="314500" y="667334"/>
                      <a:pt x="304800" y="664611"/>
                      <a:pt x="304800" y="664611"/>
                    </a:cubicBezTo>
                    <a:cubicBezTo>
                      <a:pt x="297111" y="665709"/>
                      <a:pt x="280979" y="666999"/>
                      <a:pt x="273844" y="671755"/>
                    </a:cubicBezTo>
                    <a:cubicBezTo>
                      <a:pt x="271463" y="673342"/>
                      <a:pt x="269315" y="675355"/>
                      <a:pt x="266700" y="676517"/>
                    </a:cubicBezTo>
                    <a:cubicBezTo>
                      <a:pt x="241196" y="687852"/>
                      <a:pt x="261437" y="675265"/>
                      <a:pt x="245269" y="686042"/>
                    </a:cubicBezTo>
                    <a:cubicBezTo>
                      <a:pt x="236538" y="685248"/>
                      <a:pt x="227692" y="685277"/>
                      <a:pt x="219075" y="683661"/>
                    </a:cubicBezTo>
                    <a:cubicBezTo>
                      <a:pt x="196492" y="679427"/>
                      <a:pt x="217906" y="677714"/>
                      <a:pt x="192881" y="669373"/>
                    </a:cubicBezTo>
                    <a:lnTo>
                      <a:pt x="178594" y="664611"/>
                    </a:lnTo>
                    <a:cubicBezTo>
                      <a:pt x="176213" y="663817"/>
                      <a:pt x="173885" y="662839"/>
                      <a:pt x="171450" y="662230"/>
                    </a:cubicBezTo>
                    <a:lnTo>
                      <a:pt x="161925" y="659848"/>
                    </a:lnTo>
                    <a:cubicBezTo>
                      <a:pt x="159544" y="660642"/>
                      <a:pt x="154781" y="664740"/>
                      <a:pt x="154781" y="662230"/>
                    </a:cubicBezTo>
                    <a:cubicBezTo>
                      <a:pt x="154781" y="659368"/>
                      <a:pt x="159365" y="658747"/>
                      <a:pt x="161925" y="657467"/>
                    </a:cubicBezTo>
                    <a:cubicBezTo>
                      <a:pt x="188657" y="644101"/>
                      <a:pt x="143885" y="670157"/>
                      <a:pt x="178594" y="650323"/>
                    </a:cubicBezTo>
                    <a:cubicBezTo>
                      <a:pt x="181079" y="648903"/>
                      <a:pt x="183123" y="646723"/>
                      <a:pt x="185738" y="645561"/>
                    </a:cubicBezTo>
                    <a:cubicBezTo>
                      <a:pt x="198164" y="640038"/>
                      <a:pt x="205156" y="639809"/>
                      <a:pt x="219075" y="638417"/>
                    </a:cubicBezTo>
                    <a:cubicBezTo>
                      <a:pt x="228586" y="637466"/>
                      <a:pt x="238125" y="636830"/>
                      <a:pt x="247650" y="636036"/>
                    </a:cubicBezTo>
                    <a:cubicBezTo>
                      <a:pt x="266702" y="623334"/>
                      <a:pt x="243681" y="640005"/>
                      <a:pt x="259556" y="624130"/>
                    </a:cubicBezTo>
                    <a:cubicBezTo>
                      <a:pt x="263732" y="619954"/>
                      <a:pt x="268420" y="618536"/>
                      <a:pt x="273844" y="616986"/>
                    </a:cubicBezTo>
                    <a:cubicBezTo>
                      <a:pt x="276991" y="616087"/>
                      <a:pt x="280101" y="614782"/>
                      <a:pt x="283369" y="614605"/>
                    </a:cubicBezTo>
                    <a:cubicBezTo>
                      <a:pt x="309536" y="613190"/>
                      <a:pt x="335756" y="613017"/>
                      <a:pt x="361950" y="612223"/>
                    </a:cubicBezTo>
                    <a:cubicBezTo>
                      <a:pt x="364331" y="610636"/>
                      <a:pt x="366895" y="609293"/>
                      <a:pt x="369094" y="607461"/>
                    </a:cubicBezTo>
                    <a:cubicBezTo>
                      <a:pt x="371681" y="605305"/>
                      <a:pt x="373436" y="602185"/>
                      <a:pt x="376238" y="600317"/>
                    </a:cubicBezTo>
                    <a:cubicBezTo>
                      <a:pt x="378326" y="598925"/>
                      <a:pt x="381000" y="598730"/>
                      <a:pt x="383381" y="597936"/>
                    </a:cubicBezTo>
                    <a:cubicBezTo>
                      <a:pt x="384175" y="595555"/>
                      <a:pt x="383988" y="592567"/>
                      <a:pt x="385763" y="590792"/>
                    </a:cubicBezTo>
                    <a:cubicBezTo>
                      <a:pt x="387538" y="589017"/>
                      <a:pt x="390407" y="588638"/>
                      <a:pt x="392906" y="588411"/>
                    </a:cubicBezTo>
                    <a:cubicBezTo>
                      <a:pt x="407946" y="587044"/>
                      <a:pt x="423084" y="587069"/>
                      <a:pt x="438150" y="586030"/>
                    </a:cubicBezTo>
                    <a:cubicBezTo>
                      <a:pt x="457669" y="584684"/>
                      <a:pt x="459601" y="584042"/>
                      <a:pt x="476250" y="581267"/>
                    </a:cubicBezTo>
                    <a:cubicBezTo>
                      <a:pt x="475456" y="576505"/>
                      <a:pt x="475040" y="571664"/>
                      <a:pt x="473869" y="566980"/>
                    </a:cubicBezTo>
                    <a:cubicBezTo>
                      <a:pt x="472651" y="562110"/>
                      <a:pt x="469106" y="552692"/>
                      <a:pt x="469106" y="552692"/>
                    </a:cubicBezTo>
                    <a:cubicBezTo>
                      <a:pt x="469942" y="543500"/>
                      <a:pt x="474622" y="509498"/>
                      <a:pt x="469106" y="500305"/>
                    </a:cubicBezTo>
                    <a:cubicBezTo>
                      <a:pt x="468148" y="498709"/>
                      <a:pt x="452723" y="504178"/>
                      <a:pt x="450056" y="505067"/>
                    </a:cubicBezTo>
                    <a:cubicBezTo>
                      <a:pt x="442119" y="504273"/>
                      <a:pt x="434133" y="503869"/>
                      <a:pt x="426244" y="502686"/>
                    </a:cubicBezTo>
                    <a:cubicBezTo>
                      <a:pt x="418239" y="501485"/>
                      <a:pt x="402431" y="497923"/>
                      <a:pt x="402431" y="497923"/>
                    </a:cubicBezTo>
                    <a:cubicBezTo>
                      <a:pt x="394494" y="498717"/>
                      <a:pt x="386392" y="498511"/>
                      <a:pt x="378619" y="500305"/>
                    </a:cubicBezTo>
                    <a:cubicBezTo>
                      <a:pt x="375830" y="500949"/>
                      <a:pt x="374090" y="503905"/>
                      <a:pt x="371475" y="505067"/>
                    </a:cubicBezTo>
                    <a:cubicBezTo>
                      <a:pt x="366888" y="507106"/>
                      <a:pt x="357188" y="509830"/>
                      <a:pt x="357188" y="509830"/>
                    </a:cubicBezTo>
                    <a:cubicBezTo>
                      <a:pt x="353892" y="509171"/>
                      <a:pt x="342256" y="507355"/>
                      <a:pt x="338138" y="505067"/>
                    </a:cubicBezTo>
                    <a:cubicBezTo>
                      <a:pt x="333134" y="502287"/>
                      <a:pt x="329280" y="497352"/>
                      <a:pt x="323850" y="495542"/>
                    </a:cubicBezTo>
                    <a:cubicBezTo>
                      <a:pt x="305723" y="489500"/>
                      <a:pt x="314485" y="491765"/>
                      <a:pt x="297656" y="488398"/>
                    </a:cubicBezTo>
                    <a:cubicBezTo>
                      <a:pt x="287400" y="490450"/>
                      <a:pt x="274794" y="489829"/>
                      <a:pt x="266700" y="497923"/>
                    </a:cubicBezTo>
                    <a:cubicBezTo>
                      <a:pt x="264676" y="499947"/>
                      <a:pt x="263525" y="502686"/>
                      <a:pt x="261938" y="505067"/>
                    </a:cubicBezTo>
                    <a:cubicBezTo>
                      <a:pt x="252413" y="504273"/>
                      <a:pt x="242837" y="503949"/>
                      <a:pt x="233363" y="502686"/>
                    </a:cubicBezTo>
                    <a:cubicBezTo>
                      <a:pt x="225199" y="501598"/>
                      <a:pt x="226374" y="499192"/>
                      <a:pt x="219075" y="495542"/>
                    </a:cubicBezTo>
                    <a:cubicBezTo>
                      <a:pt x="216830" y="494419"/>
                      <a:pt x="214312" y="493955"/>
                      <a:pt x="211931" y="493161"/>
                    </a:cubicBezTo>
                    <a:cubicBezTo>
                      <a:pt x="172773" y="495336"/>
                      <a:pt x="155335" y="497721"/>
                      <a:pt x="114300" y="493161"/>
                    </a:cubicBezTo>
                    <a:cubicBezTo>
                      <a:pt x="109246" y="492599"/>
                      <a:pt x="92265" y="479465"/>
                      <a:pt x="90488" y="478873"/>
                    </a:cubicBezTo>
                    <a:lnTo>
                      <a:pt x="76200" y="474111"/>
                    </a:lnTo>
                    <a:cubicBezTo>
                      <a:pt x="65881" y="474905"/>
                      <a:pt x="55513" y="475208"/>
                      <a:pt x="45244" y="476492"/>
                    </a:cubicBezTo>
                    <a:cubicBezTo>
                      <a:pt x="42753" y="476803"/>
                      <a:pt x="35590" y="478873"/>
                      <a:pt x="38100" y="478873"/>
                    </a:cubicBezTo>
                    <a:cubicBezTo>
                      <a:pt x="40365" y="478873"/>
                      <a:pt x="56470" y="475029"/>
                      <a:pt x="59531" y="474111"/>
                    </a:cubicBezTo>
                    <a:cubicBezTo>
                      <a:pt x="64340" y="472668"/>
                      <a:pt x="69056" y="470936"/>
                      <a:pt x="73819" y="469348"/>
                    </a:cubicBezTo>
                    <a:lnTo>
                      <a:pt x="80963" y="466967"/>
                    </a:lnTo>
                    <a:cubicBezTo>
                      <a:pt x="83344" y="465380"/>
                      <a:pt x="85547" y="463485"/>
                      <a:pt x="88106" y="462205"/>
                    </a:cubicBezTo>
                    <a:cubicBezTo>
                      <a:pt x="90351" y="461082"/>
                      <a:pt x="93056" y="461042"/>
                      <a:pt x="95250" y="459823"/>
                    </a:cubicBezTo>
                    <a:cubicBezTo>
                      <a:pt x="100254" y="457043"/>
                      <a:pt x="109538" y="450298"/>
                      <a:pt x="109538" y="450298"/>
                    </a:cubicBezTo>
                    <a:cubicBezTo>
                      <a:pt x="127000" y="451092"/>
                      <a:pt x="144445" y="452680"/>
                      <a:pt x="161925" y="452680"/>
                    </a:cubicBezTo>
                    <a:cubicBezTo>
                      <a:pt x="197322" y="452680"/>
                      <a:pt x="190992" y="454102"/>
                      <a:pt x="209550" y="447917"/>
                    </a:cubicBezTo>
                    <a:cubicBezTo>
                      <a:pt x="211138" y="445536"/>
                      <a:pt x="212159" y="442658"/>
                      <a:pt x="214313" y="440773"/>
                    </a:cubicBezTo>
                    <a:cubicBezTo>
                      <a:pt x="229490" y="427493"/>
                      <a:pt x="239506" y="427210"/>
                      <a:pt x="261938" y="426486"/>
                    </a:cubicBezTo>
                    <a:lnTo>
                      <a:pt x="335756" y="424105"/>
                    </a:lnTo>
                    <a:cubicBezTo>
                      <a:pt x="340541" y="416928"/>
                      <a:pt x="341654" y="415899"/>
                      <a:pt x="345281" y="407436"/>
                    </a:cubicBezTo>
                    <a:cubicBezTo>
                      <a:pt x="346270" y="405129"/>
                      <a:pt x="346869" y="402673"/>
                      <a:pt x="347663" y="400292"/>
                    </a:cubicBezTo>
                    <a:cubicBezTo>
                      <a:pt x="384729" y="407706"/>
                      <a:pt x="363394" y="405530"/>
                      <a:pt x="411956" y="402673"/>
                    </a:cubicBezTo>
                    <a:cubicBezTo>
                      <a:pt x="414337" y="401086"/>
                      <a:pt x="420380" y="400471"/>
                      <a:pt x="419100" y="397911"/>
                    </a:cubicBezTo>
                    <a:cubicBezTo>
                      <a:pt x="415408" y="390526"/>
                      <a:pt x="397286" y="385877"/>
                      <a:pt x="390525" y="383623"/>
                    </a:cubicBezTo>
                    <a:lnTo>
                      <a:pt x="383381" y="381242"/>
                    </a:lnTo>
                    <a:cubicBezTo>
                      <a:pt x="379036" y="374723"/>
                      <a:pt x="378996" y="372679"/>
                      <a:pt x="371475" y="369336"/>
                    </a:cubicBezTo>
                    <a:cubicBezTo>
                      <a:pt x="366888" y="367297"/>
                      <a:pt x="357188" y="364573"/>
                      <a:pt x="357188" y="364573"/>
                    </a:cubicBezTo>
                    <a:cubicBezTo>
                      <a:pt x="335350" y="366757"/>
                      <a:pt x="337141" y="366054"/>
                      <a:pt x="319088" y="369336"/>
                    </a:cubicBezTo>
                    <a:cubicBezTo>
                      <a:pt x="315106" y="370060"/>
                      <a:pt x="311108" y="370735"/>
                      <a:pt x="307181" y="371717"/>
                    </a:cubicBezTo>
                    <a:cubicBezTo>
                      <a:pt x="304746" y="372326"/>
                      <a:pt x="302419" y="373304"/>
                      <a:pt x="300038" y="374098"/>
                    </a:cubicBezTo>
                    <a:cubicBezTo>
                      <a:pt x="293688" y="373304"/>
                      <a:pt x="287015" y="373869"/>
                      <a:pt x="280988" y="371717"/>
                    </a:cubicBezTo>
                    <a:cubicBezTo>
                      <a:pt x="275597" y="369792"/>
                      <a:pt x="272130" y="364002"/>
                      <a:pt x="266700" y="362192"/>
                    </a:cubicBezTo>
                    <a:lnTo>
                      <a:pt x="259556" y="359811"/>
                    </a:lnTo>
                    <a:cubicBezTo>
                      <a:pt x="248236" y="352263"/>
                      <a:pt x="255128" y="355953"/>
                      <a:pt x="238125" y="350286"/>
                    </a:cubicBezTo>
                    <a:lnTo>
                      <a:pt x="230981" y="347905"/>
                    </a:lnTo>
                    <a:cubicBezTo>
                      <a:pt x="220662" y="348699"/>
                      <a:pt x="210294" y="349002"/>
                      <a:pt x="200025" y="350286"/>
                    </a:cubicBezTo>
                    <a:cubicBezTo>
                      <a:pt x="192041" y="351284"/>
                      <a:pt x="192832" y="353883"/>
                      <a:pt x="185738" y="357430"/>
                    </a:cubicBezTo>
                    <a:cubicBezTo>
                      <a:pt x="183493" y="358553"/>
                      <a:pt x="180839" y="358689"/>
                      <a:pt x="178594" y="359811"/>
                    </a:cubicBezTo>
                    <a:cubicBezTo>
                      <a:pt x="176034" y="361091"/>
                      <a:pt x="174130" y="363568"/>
                      <a:pt x="171450" y="364573"/>
                    </a:cubicBezTo>
                    <a:cubicBezTo>
                      <a:pt x="167660" y="365994"/>
                      <a:pt x="163449" y="365890"/>
                      <a:pt x="159544" y="366955"/>
                    </a:cubicBezTo>
                    <a:cubicBezTo>
                      <a:pt x="154701" y="368276"/>
                      <a:pt x="145256" y="371717"/>
                      <a:pt x="145256" y="371717"/>
                    </a:cubicBezTo>
                    <a:cubicBezTo>
                      <a:pt x="137319" y="370923"/>
                      <a:pt x="129058" y="371715"/>
                      <a:pt x="121444" y="369336"/>
                    </a:cubicBezTo>
                    <a:cubicBezTo>
                      <a:pt x="103535" y="363740"/>
                      <a:pt x="111685" y="360449"/>
                      <a:pt x="100013" y="352667"/>
                    </a:cubicBezTo>
                    <a:cubicBezTo>
                      <a:pt x="97924" y="351275"/>
                      <a:pt x="95283" y="350976"/>
                      <a:pt x="92869" y="350286"/>
                    </a:cubicBezTo>
                    <a:cubicBezTo>
                      <a:pt x="89163" y="349227"/>
                      <a:pt x="74501" y="345698"/>
                      <a:pt x="71438" y="345523"/>
                    </a:cubicBezTo>
                    <a:cubicBezTo>
                      <a:pt x="47651" y="344164"/>
                      <a:pt x="23813" y="343936"/>
                      <a:pt x="0" y="343142"/>
                    </a:cubicBezTo>
                    <a:cubicBezTo>
                      <a:pt x="6350" y="341555"/>
                      <a:pt x="12973" y="340811"/>
                      <a:pt x="19050" y="338380"/>
                    </a:cubicBezTo>
                    <a:cubicBezTo>
                      <a:pt x="42924" y="328829"/>
                      <a:pt x="19972" y="337389"/>
                      <a:pt x="40481" y="331236"/>
                    </a:cubicBezTo>
                    <a:cubicBezTo>
                      <a:pt x="47694" y="329072"/>
                      <a:pt x="54769" y="326473"/>
                      <a:pt x="61913" y="324092"/>
                    </a:cubicBezTo>
                    <a:cubicBezTo>
                      <a:pt x="64294" y="323298"/>
                      <a:pt x="66547" y="321783"/>
                      <a:pt x="69056" y="321711"/>
                    </a:cubicBezTo>
                    <a:lnTo>
                      <a:pt x="152400" y="319330"/>
                    </a:lnTo>
                    <a:cubicBezTo>
                      <a:pt x="154781" y="318536"/>
                      <a:pt x="157299" y="318071"/>
                      <a:pt x="159544" y="316948"/>
                    </a:cubicBezTo>
                    <a:cubicBezTo>
                      <a:pt x="162104" y="315668"/>
                      <a:pt x="164057" y="313313"/>
                      <a:pt x="166688" y="312186"/>
                    </a:cubicBezTo>
                    <a:cubicBezTo>
                      <a:pt x="169696" y="310897"/>
                      <a:pt x="173038" y="310599"/>
                      <a:pt x="176213" y="309805"/>
                    </a:cubicBezTo>
                    <a:cubicBezTo>
                      <a:pt x="207892" y="288681"/>
                      <a:pt x="160952" y="319076"/>
                      <a:pt x="190500" y="302661"/>
                    </a:cubicBezTo>
                    <a:cubicBezTo>
                      <a:pt x="195504" y="299881"/>
                      <a:pt x="199358" y="294946"/>
                      <a:pt x="204788" y="293136"/>
                    </a:cubicBezTo>
                    <a:cubicBezTo>
                      <a:pt x="240556" y="281213"/>
                      <a:pt x="209422" y="290821"/>
                      <a:pt x="302419" y="288373"/>
                    </a:cubicBezTo>
                    <a:lnTo>
                      <a:pt x="316706" y="283611"/>
                    </a:lnTo>
                    <a:lnTo>
                      <a:pt x="323850" y="281230"/>
                    </a:lnTo>
                    <a:cubicBezTo>
                      <a:pt x="350872" y="286634"/>
                      <a:pt x="339810" y="284029"/>
                      <a:pt x="357188" y="288373"/>
                    </a:cubicBezTo>
                    <a:cubicBezTo>
                      <a:pt x="369094" y="287579"/>
                      <a:pt x="381093" y="287679"/>
                      <a:pt x="392906" y="285992"/>
                    </a:cubicBezTo>
                    <a:cubicBezTo>
                      <a:pt x="392920" y="285990"/>
                      <a:pt x="410760" y="280041"/>
                      <a:pt x="414338" y="278848"/>
                    </a:cubicBezTo>
                    <a:cubicBezTo>
                      <a:pt x="416719" y="278054"/>
                      <a:pt x="418984" y="276717"/>
                      <a:pt x="421481" y="276467"/>
                    </a:cubicBezTo>
                    <a:lnTo>
                      <a:pt x="445294" y="274086"/>
                    </a:lnTo>
                    <a:cubicBezTo>
                      <a:pt x="444500" y="239955"/>
                      <a:pt x="446004" y="205692"/>
                      <a:pt x="442913" y="171692"/>
                    </a:cubicBezTo>
                    <a:cubicBezTo>
                      <a:pt x="442686" y="169192"/>
                      <a:pt x="438279" y="169311"/>
                      <a:pt x="435769" y="169311"/>
                    </a:cubicBezTo>
                    <a:cubicBezTo>
                      <a:pt x="426211" y="169311"/>
                      <a:pt x="416719" y="170898"/>
                      <a:pt x="407194" y="171692"/>
                    </a:cubicBezTo>
                    <a:lnTo>
                      <a:pt x="390525" y="176455"/>
                    </a:lnTo>
                    <a:cubicBezTo>
                      <a:pt x="388121" y="177176"/>
                      <a:pt x="385891" y="178836"/>
                      <a:pt x="383381" y="178836"/>
                    </a:cubicBezTo>
                    <a:cubicBezTo>
                      <a:pt x="375404" y="178836"/>
                      <a:pt x="367506" y="177249"/>
                      <a:pt x="359569" y="176455"/>
                    </a:cubicBezTo>
                    <a:cubicBezTo>
                      <a:pt x="336334" y="160964"/>
                      <a:pt x="372448" y="185233"/>
                      <a:pt x="342900" y="164548"/>
                    </a:cubicBezTo>
                    <a:cubicBezTo>
                      <a:pt x="338211" y="161266"/>
                      <a:pt x="333375" y="158198"/>
                      <a:pt x="328613" y="155023"/>
                    </a:cubicBezTo>
                    <a:cubicBezTo>
                      <a:pt x="321448" y="150246"/>
                      <a:pt x="316893" y="146307"/>
                      <a:pt x="307181" y="145498"/>
                    </a:cubicBezTo>
                    <a:cubicBezTo>
                      <a:pt x="297656" y="144704"/>
                      <a:pt x="288155" y="143532"/>
                      <a:pt x="278606" y="143117"/>
                    </a:cubicBezTo>
                    <a:cubicBezTo>
                      <a:pt x="251632" y="141944"/>
                      <a:pt x="224631" y="141530"/>
                      <a:pt x="197644" y="140736"/>
                    </a:cubicBezTo>
                    <a:cubicBezTo>
                      <a:pt x="171015" y="122982"/>
                      <a:pt x="190222" y="137794"/>
                      <a:pt x="259556" y="133592"/>
                    </a:cubicBezTo>
                    <a:cubicBezTo>
                      <a:pt x="262823" y="133394"/>
                      <a:pt x="265906" y="132005"/>
                      <a:pt x="269081" y="131211"/>
                    </a:cubicBezTo>
                    <a:lnTo>
                      <a:pt x="283369" y="121686"/>
                    </a:lnTo>
                    <a:cubicBezTo>
                      <a:pt x="285750" y="120098"/>
                      <a:pt x="287798" y="117828"/>
                      <a:pt x="290513" y="116923"/>
                    </a:cubicBezTo>
                    <a:cubicBezTo>
                      <a:pt x="292894" y="116129"/>
                      <a:pt x="295411" y="115664"/>
                      <a:pt x="297656" y="114542"/>
                    </a:cubicBezTo>
                    <a:cubicBezTo>
                      <a:pt x="308689" y="109026"/>
                      <a:pt x="301257" y="108233"/>
                      <a:pt x="316706" y="107398"/>
                    </a:cubicBezTo>
                    <a:cubicBezTo>
                      <a:pt x="342081" y="106026"/>
                      <a:pt x="367506" y="105811"/>
                      <a:pt x="392906" y="105017"/>
                    </a:cubicBezTo>
                    <a:cubicBezTo>
                      <a:pt x="393700" y="102636"/>
                      <a:pt x="394165" y="100118"/>
                      <a:pt x="395288" y="97873"/>
                    </a:cubicBezTo>
                    <a:cubicBezTo>
                      <a:pt x="396568" y="95314"/>
                      <a:pt x="401912" y="92903"/>
                      <a:pt x="400050" y="90730"/>
                    </a:cubicBezTo>
                    <a:cubicBezTo>
                      <a:pt x="395429" y="85340"/>
                      <a:pt x="386907" y="85143"/>
                      <a:pt x="381000" y="81205"/>
                    </a:cubicBezTo>
                    <a:cubicBezTo>
                      <a:pt x="378619" y="79617"/>
                      <a:pt x="376416" y="77722"/>
                      <a:pt x="373856" y="76442"/>
                    </a:cubicBezTo>
                    <a:cubicBezTo>
                      <a:pt x="371611" y="75320"/>
                      <a:pt x="369094" y="74855"/>
                      <a:pt x="366713" y="74061"/>
                    </a:cubicBezTo>
                    <a:cubicBezTo>
                      <a:pt x="354940" y="62288"/>
                      <a:pt x="362837" y="67735"/>
                      <a:pt x="340519" y="62155"/>
                    </a:cubicBezTo>
                    <a:lnTo>
                      <a:pt x="330994" y="59773"/>
                    </a:lnTo>
                    <a:cubicBezTo>
                      <a:pt x="287588" y="48920"/>
                      <a:pt x="324634" y="57464"/>
                      <a:pt x="216694" y="55011"/>
                    </a:cubicBezTo>
                    <a:cubicBezTo>
                      <a:pt x="176396" y="46952"/>
                      <a:pt x="234693" y="57932"/>
                      <a:pt x="130969" y="50248"/>
                    </a:cubicBezTo>
                    <a:cubicBezTo>
                      <a:pt x="127705" y="50006"/>
                      <a:pt x="137266" y="48405"/>
                      <a:pt x="140494" y="47867"/>
                    </a:cubicBezTo>
                    <a:cubicBezTo>
                      <a:pt x="146806" y="46815"/>
                      <a:pt x="153180" y="46156"/>
                      <a:pt x="159544" y="45486"/>
                    </a:cubicBezTo>
                    <a:cubicBezTo>
                      <a:pt x="169659" y="44421"/>
                      <a:pt x="188593" y="43581"/>
                      <a:pt x="200025" y="40723"/>
                    </a:cubicBezTo>
                    <a:cubicBezTo>
                      <a:pt x="200030" y="40722"/>
                      <a:pt x="217881" y="34772"/>
                      <a:pt x="221456" y="33580"/>
                    </a:cubicBezTo>
                    <a:cubicBezTo>
                      <a:pt x="223837" y="32786"/>
                      <a:pt x="226511" y="32590"/>
                      <a:pt x="228600" y="31198"/>
                    </a:cubicBezTo>
                    <a:cubicBezTo>
                      <a:pt x="230981" y="29611"/>
                      <a:pt x="232891" y="26667"/>
                      <a:pt x="235744" y="26436"/>
                    </a:cubicBezTo>
                    <a:cubicBezTo>
                      <a:pt x="262655" y="24254"/>
                      <a:pt x="289719" y="24849"/>
                      <a:pt x="316706" y="24055"/>
                    </a:cubicBezTo>
                    <a:cubicBezTo>
                      <a:pt x="320199" y="23837"/>
                      <a:pt x="350055" y="25239"/>
                      <a:pt x="361950" y="19292"/>
                    </a:cubicBezTo>
                    <a:cubicBezTo>
                      <a:pt x="364510" y="18012"/>
                      <a:pt x="366534" y="15810"/>
                      <a:pt x="369094" y="14530"/>
                    </a:cubicBezTo>
                    <a:cubicBezTo>
                      <a:pt x="371339" y="13407"/>
                      <a:pt x="373993" y="13271"/>
                      <a:pt x="376238" y="12148"/>
                    </a:cubicBezTo>
                    <a:cubicBezTo>
                      <a:pt x="382571" y="8981"/>
                      <a:pt x="383209" y="5670"/>
                      <a:pt x="390525" y="5005"/>
                    </a:cubicBezTo>
                    <a:cubicBezTo>
                      <a:pt x="405565" y="3638"/>
                      <a:pt x="420688" y="3417"/>
                      <a:pt x="435769" y="2623"/>
                    </a:cubicBezTo>
                    <a:cubicBezTo>
                      <a:pt x="449416" y="-106"/>
                      <a:pt x="444055" y="-1568"/>
                      <a:pt x="452438" y="2623"/>
                    </a:cubicBezTo>
                    <a:cubicBezTo>
                      <a:pt x="453232" y="233604"/>
                      <a:pt x="448469" y="574123"/>
                      <a:pt x="447675" y="68842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1" name="Circular Arrow 170"/>
              <p:cNvSpPr/>
              <p:nvPr/>
            </p:nvSpPr>
            <p:spPr>
              <a:xfrm rot="10192640" flipV="1">
                <a:off x="4290585" y="1623906"/>
                <a:ext cx="1834791" cy="1177794"/>
              </a:xfrm>
              <a:prstGeom prst="circularArrow">
                <a:avLst>
                  <a:gd name="adj1" fmla="val 10820"/>
                  <a:gd name="adj2" fmla="val 497389"/>
                  <a:gd name="adj3" fmla="val 20746061"/>
                  <a:gd name="adj4" fmla="val 12593539"/>
                  <a:gd name="adj5" fmla="val 11698"/>
                </a:avLst>
              </a:prstGeom>
              <a:solidFill>
                <a:srgbClr val="F9630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2694751" y="3389798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 rot="946343">
                <a:off x="2963694" y="3671912"/>
                <a:ext cx="136497" cy="144016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DBCC0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2915816" y="4586743"/>
                <a:ext cx="1459205" cy="881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Particle cracking,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SEI formation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and build-up 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Lithium-ion batteries degrade with time and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Gradual degradation is thought to be caused by build up of negative electrode “</a:t>
            </a:r>
            <a:r>
              <a:rPr lang="en-US">
                <a:solidFill>
                  <a:srgbClr val="FF0000"/>
                </a:solidFill>
              </a:rPr>
              <a:t>solid electrolyte interphase</a:t>
            </a:r>
            <a:r>
              <a:rPr lang="en-US"/>
              <a:t>” (SEI) and particle fragmentation. Internal short circuits are also a concern.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3582" y="6420690"/>
            <a:ext cx="4898811" cy="424444"/>
          </a:xfrm>
        </p:spPr>
        <p:txBody>
          <a:bodyPr/>
          <a:lstStyle/>
          <a:p>
            <a:r>
              <a:rPr lang="en-US"/>
              <a:t>Reference: </a:t>
            </a:r>
            <a:r>
              <a:rPr lang="en-US" err="1"/>
              <a:t>Birkl</a:t>
            </a:r>
            <a:r>
              <a:rPr lang="en-US"/>
              <a:t>, Howey et al. J Power Sources 341:373-386,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05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Degradation depends on SOC, temperature..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4248" y="6525344"/>
            <a:ext cx="6305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de-DE" sz="1200" dirty="0">
                <a:solidFill>
                  <a:prstClr val="black">
                    <a:tint val="7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Data: Mat4Bat </a:t>
            </a:r>
            <a:r>
              <a:rPr lang="de-DE" sz="1200" dirty="0" err="1">
                <a:solidFill>
                  <a:prstClr val="black">
                    <a:tint val="7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project</a:t>
            </a:r>
            <a:r>
              <a:rPr lang="de-DE" sz="1200" dirty="0">
                <a:solidFill>
                  <a:prstClr val="black">
                    <a:tint val="7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de-DE" sz="1200" dirty="0" err="1">
                <a:solidFill>
                  <a:prstClr val="black">
                    <a:tint val="7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Reniers</a:t>
            </a:r>
            <a:r>
              <a:rPr lang="de-DE" sz="1200" dirty="0">
                <a:solidFill>
                  <a:prstClr val="black">
                    <a:tint val="7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de-DE" sz="1200" dirty="0" err="1">
                <a:solidFill>
                  <a:prstClr val="black">
                    <a:tint val="7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Howey</a:t>
            </a:r>
            <a:r>
              <a:rPr lang="de-DE" sz="1200" dirty="0">
                <a:solidFill>
                  <a:prstClr val="black">
                    <a:tint val="7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 et al. J Power </a:t>
            </a:r>
            <a:r>
              <a:rPr lang="de-DE" sz="1200" dirty="0" err="1">
                <a:solidFill>
                  <a:prstClr val="black">
                    <a:tint val="7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Sources</a:t>
            </a:r>
            <a:r>
              <a:rPr lang="de-DE" sz="1200" dirty="0">
                <a:solidFill>
                  <a:prstClr val="black">
                    <a:tint val="7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 379:91-102, 2017</a:t>
            </a:r>
            <a:endParaRPr lang="en-US" sz="1200" dirty="0">
              <a:solidFill>
                <a:prstClr val="black">
                  <a:tint val="7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183"/>
          <a:stretch/>
        </p:blipFill>
        <p:spPr>
          <a:xfrm>
            <a:off x="231452" y="836712"/>
            <a:ext cx="8891214" cy="34563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3568" y="4437112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Helvetica Neue Light" charset="0"/>
                <a:ea typeface="Helvetica Neue Light" charset="0"/>
                <a:cs typeface="Helvetica Neue Light" charset="0"/>
              </a:rPr>
              <a:t>Calender</a:t>
            </a:r>
            <a:r>
              <a:rPr lang="en-US">
                <a:latin typeface="Helvetica Neue Light" charset="0"/>
                <a:ea typeface="Helvetica Neue Light" charset="0"/>
                <a:cs typeface="Helvetica Neue Light" charset="0"/>
              </a:rPr>
              <a:t> ageing				Cycle ageing</a:t>
            </a:r>
          </a:p>
        </p:txBody>
      </p:sp>
    </p:spTree>
    <p:extLst>
      <p:ext uri="{BB962C8B-B14F-4D97-AF65-F5344CB8AC3E}">
        <p14:creationId xmlns:p14="http://schemas.microsoft.com/office/powerpoint/2010/main" val="134459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Degradation impacts arbitrage revenue using EES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3128" y="6433556"/>
            <a:ext cx="5148135" cy="424444"/>
          </a:xfrm>
        </p:spPr>
        <p:txBody>
          <a:bodyPr/>
          <a:lstStyle/>
          <a:p>
            <a:r>
              <a:rPr lang="en-US" dirty="0"/>
              <a:t>See also: </a:t>
            </a:r>
            <a:r>
              <a:rPr lang="en-US" dirty="0" err="1"/>
              <a:t>Reniers</a:t>
            </a:r>
            <a:r>
              <a:rPr lang="en-US" dirty="0"/>
              <a:t>, Howey et al. J Power Sources 379:91-102,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4831" y="819005"/>
            <a:ext cx="5153774" cy="5082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B2801-BA22-4B29-97A2-AE3E099F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86" y="5604757"/>
            <a:ext cx="1665632" cy="5812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10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621D-55A3-F95F-2C86-9939C0FD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4C87-482E-DC31-30FF-C245206B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energy storage systems should be considered? (possibilities: Li-ion, pumped hydro, flow battery, liquid air, </a:t>
            </a:r>
            <a:r>
              <a:rPr lang="en-US" dirty="0" err="1"/>
              <a:t>supercaps</a:t>
            </a:r>
            <a:r>
              <a:rPr lang="en-US" dirty="0"/>
              <a:t>, [flywheels?])</a:t>
            </a:r>
          </a:p>
          <a:p>
            <a:r>
              <a:rPr lang="en-US" dirty="0"/>
              <a:t>What are the key energy storage parameters required?</a:t>
            </a:r>
          </a:p>
          <a:p>
            <a:pPr lvl="1"/>
            <a:r>
              <a:rPr lang="en-US" dirty="0"/>
              <a:t>Two of these: Capacity (MWh), power rating (MW), duration (h)</a:t>
            </a:r>
          </a:p>
          <a:p>
            <a:pPr lvl="1"/>
            <a:r>
              <a:rPr lang="en-US" dirty="0"/>
              <a:t>Efficiency (charge/discharge) – or losses</a:t>
            </a:r>
          </a:p>
          <a:p>
            <a:pPr lvl="1"/>
            <a:r>
              <a:rPr lang="en-US" dirty="0"/>
              <a:t>Degradation cost</a:t>
            </a:r>
          </a:p>
          <a:p>
            <a:r>
              <a:rPr lang="en-US" dirty="0"/>
              <a:t>What cost function(s) do we want to optimize against? (how much do we care about optimal sizing vs. optimal control)</a:t>
            </a:r>
          </a:p>
          <a:p>
            <a:r>
              <a:rPr lang="en-US" dirty="0"/>
              <a:t>How should one (de)couple the ‘long term’ investment question (e.g. 30 years horizon) with the short term decision making. (This is really a question of how to cost degradation correctly in the short term – short term decisions may impact degradation cost)</a:t>
            </a:r>
          </a:p>
          <a:p>
            <a:r>
              <a:rPr lang="en-US" dirty="0"/>
              <a:t>What price data to use?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515A8-F48B-8047-1758-4848ACB5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</p:spTree>
    <p:extLst>
      <p:ext uri="{BB962C8B-B14F-4D97-AF65-F5344CB8AC3E}">
        <p14:creationId xmlns:p14="http://schemas.microsoft.com/office/powerpoint/2010/main" val="3299388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2D6CCD-BF89-9861-98FB-37C4B7D3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Background stuff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4CE453-A86A-DD0E-21F3-056256335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44E25-CC5E-5AE8-703F-7362E9C5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</a:t>
            </a:r>
          </a:p>
        </p:txBody>
      </p:sp>
    </p:spTree>
    <p:extLst>
      <p:ext uri="{BB962C8B-B14F-4D97-AF65-F5344CB8AC3E}">
        <p14:creationId xmlns:p14="http://schemas.microsoft.com/office/powerpoint/2010/main" val="4224351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4757631" y="4444289"/>
            <a:ext cx="4200507" cy="11713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t"/>
          <a:lstStyle/>
          <a:p>
            <a:pPr algn="ctr"/>
            <a:r>
              <a:rPr lang="en-US" sz="200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Full cell (2.7</a:t>
            </a:r>
            <a:r>
              <a:rPr lang="mr-IN" sz="200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200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4.2 V vs. Li)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63981" y="3452992"/>
            <a:ext cx="4200507" cy="9154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Negative electrode (0.1</a:t>
            </a:r>
            <a:r>
              <a:rPr lang="mr-IN" sz="200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200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1.3 V vs. Li)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59228" y="2410012"/>
            <a:ext cx="4200507" cy="9154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Positive electrode (3.5</a:t>
            </a:r>
            <a:r>
              <a:rPr lang="mr-IN" sz="200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200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4.5 V vs. Li)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Lithium-ion: intercalation within host electrodes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642841"/>
            <a:ext cx="8925791" cy="1864463"/>
          </a:xfrm>
        </p:spPr>
        <p:txBody>
          <a:bodyPr/>
          <a:lstStyle/>
          <a:p>
            <a:r>
              <a:rPr lang="en-US"/>
              <a:t>Lithium-ion batteries are different to most other batteries; the solid electrodes change composition through </a:t>
            </a:r>
            <a:r>
              <a:rPr lang="en-US">
                <a:solidFill>
                  <a:srgbClr val="FF0000"/>
                </a:solidFill>
              </a:rPr>
              <a:t>intercalation</a:t>
            </a:r>
            <a:r>
              <a:rPr lang="en-US"/>
              <a:t>, where Li</a:t>
            </a:r>
            <a:r>
              <a:rPr lang="en-US" baseline="30000"/>
              <a:t>+</a:t>
            </a:r>
            <a:r>
              <a:rPr lang="en-US"/>
              <a:t> is inserted reversibly between the electrode layers.</a:t>
            </a:r>
          </a:p>
          <a:p>
            <a:r>
              <a:rPr lang="en-US"/>
              <a:t>There is (ideally) no involvement of the solvent in normal cycling.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 Linden chapter 26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2326114"/>
            <a:ext cx="4143665" cy="24447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512" y="4770876"/>
            <a:ext cx="41436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Helvetica Neue Light" charset="0"/>
                <a:ea typeface="Helvetica Neue Light" charset="0"/>
                <a:cs typeface="Helvetica Neue Light" charset="0"/>
              </a:rPr>
              <a:t>Above: </a:t>
            </a:r>
            <a:r>
              <a:rPr lang="en-US" sz="1600">
                <a:latin typeface="Helvetica Neue Light" charset="0"/>
                <a:ea typeface="Helvetica Neue Light" charset="0"/>
                <a:cs typeface="Helvetica Neue Light" charset="0"/>
              </a:rPr>
              <a:t>Intercalation of lithium ions into a graphite electrode</a:t>
            </a:r>
          </a:p>
          <a:p>
            <a:r>
              <a:rPr lang="en-US" sz="1200">
                <a:latin typeface="Helvetica Neue Light" charset="0"/>
                <a:ea typeface="Helvetica Neue Light" charset="0"/>
                <a:cs typeface="Helvetica Neue Light" charset="0"/>
              </a:rPr>
              <a:t>(image: </a:t>
            </a:r>
            <a:r>
              <a:rPr lang="en-US" sz="1200" err="1">
                <a:latin typeface="Helvetica Neue Light" charset="0"/>
                <a:ea typeface="Helvetica Neue Light" charset="0"/>
                <a:cs typeface="Helvetica Neue Light" charset="0"/>
              </a:rPr>
              <a:t>wikimedia</a:t>
            </a:r>
            <a:r>
              <a:rPr lang="en-US" sz="1200">
                <a:latin typeface="Helvetica Neue Light" charset="0"/>
                <a:ea typeface="Helvetica Neue Light" charset="0"/>
                <a:cs typeface="Helvetica Neue Light" charset="0"/>
              </a:rPr>
              <a:t> commons, public domain)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935" y="2910962"/>
            <a:ext cx="4038600" cy="2667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864988" y="3044312"/>
            <a:ext cx="2712206" cy="464784"/>
            <a:chOff x="1864988" y="3345845"/>
            <a:chExt cx="2712206" cy="464784"/>
          </a:xfrm>
        </p:grpSpPr>
        <p:sp>
          <p:nvSpPr>
            <p:cNvPr id="8" name="Oval 7"/>
            <p:cNvSpPr/>
            <p:nvPr/>
          </p:nvSpPr>
          <p:spPr>
            <a:xfrm>
              <a:off x="4211960" y="3345845"/>
              <a:ext cx="365234" cy="365234"/>
            </a:xfrm>
            <a:prstGeom prst="ellipse">
              <a:avLst/>
            </a:prstGeom>
            <a:solidFill>
              <a:srgbClr val="FF757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>
                  <a:latin typeface="Helvetica Neue Light" charset="0"/>
                  <a:ea typeface="Helvetica Neue Light" charset="0"/>
                  <a:cs typeface="Helvetica Neue Light" charset="0"/>
                </a:rPr>
                <a:t>Li</a:t>
              </a:r>
              <a:r>
                <a:rPr lang="en-US" sz="1400" baseline="30000">
                  <a:latin typeface="Helvetica Neue Light" charset="0"/>
                  <a:ea typeface="Helvetica Neue Light" charset="0"/>
                  <a:cs typeface="Helvetica Neue Light" charset="0"/>
                </a:rPr>
                <a:t>+</a:t>
              </a:r>
              <a:endParaRPr lang="en-US" sz="3600" baseline="3000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1864988" y="3453129"/>
              <a:ext cx="2346972" cy="357500"/>
            </a:xfrm>
            <a:custGeom>
              <a:avLst/>
              <a:gdLst>
                <a:gd name="connsiteX0" fmla="*/ 2346960 w 2346972"/>
                <a:gd name="connsiteY0" fmla="*/ 74931 h 357500"/>
                <a:gd name="connsiteX1" fmla="*/ 2255520 w 2346972"/>
                <a:gd name="connsiteY1" fmla="*/ 67311 h 357500"/>
                <a:gd name="connsiteX2" fmla="*/ 1783080 w 2346972"/>
                <a:gd name="connsiteY2" fmla="*/ 13971 h 357500"/>
                <a:gd name="connsiteX3" fmla="*/ 998220 w 2346972"/>
                <a:gd name="connsiteY3" fmla="*/ 356871 h 357500"/>
                <a:gd name="connsiteX4" fmla="*/ 0 w 2346972"/>
                <a:gd name="connsiteY4" fmla="*/ 105411 h 3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972" h="357500">
                  <a:moveTo>
                    <a:pt x="2346960" y="74931"/>
                  </a:moveTo>
                  <a:cubicBezTo>
                    <a:pt x="2348230" y="76201"/>
                    <a:pt x="2255520" y="67311"/>
                    <a:pt x="2255520" y="67311"/>
                  </a:cubicBezTo>
                  <a:cubicBezTo>
                    <a:pt x="2161540" y="57151"/>
                    <a:pt x="1992630" y="-34289"/>
                    <a:pt x="1783080" y="13971"/>
                  </a:cubicBezTo>
                  <a:cubicBezTo>
                    <a:pt x="1573530" y="62231"/>
                    <a:pt x="1295400" y="341631"/>
                    <a:pt x="998220" y="356871"/>
                  </a:cubicBezTo>
                  <a:cubicBezTo>
                    <a:pt x="701040" y="372111"/>
                    <a:pt x="0" y="105411"/>
                    <a:pt x="0" y="10541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64988" y="3731970"/>
            <a:ext cx="2712206" cy="464784"/>
            <a:chOff x="1864988" y="3345845"/>
            <a:chExt cx="2712206" cy="464784"/>
          </a:xfrm>
        </p:grpSpPr>
        <p:sp>
          <p:nvSpPr>
            <p:cNvPr id="19" name="Oval 18"/>
            <p:cNvSpPr/>
            <p:nvPr/>
          </p:nvSpPr>
          <p:spPr>
            <a:xfrm>
              <a:off x="4211960" y="3345845"/>
              <a:ext cx="365234" cy="365234"/>
            </a:xfrm>
            <a:prstGeom prst="ellipse">
              <a:avLst/>
            </a:prstGeom>
            <a:solidFill>
              <a:srgbClr val="FF757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>
                  <a:latin typeface="Helvetica Neue Light" charset="0"/>
                  <a:ea typeface="Helvetica Neue Light" charset="0"/>
                  <a:cs typeface="Helvetica Neue Light" charset="0"/>
                </a:rPr>
                <a:t>Li</a:t>
              </a:r>
              <a:r>
                <a:rPr lang="en-US" sz="1400" baseline="30000">
                  <a:latin typeface="Helvetica Neue Light" charset="0"/>
                  <a:ea typeface="Helvetica Neue Light" charset="0"/>
                  <a:cs typeface="Helvetica Neue Light" charset="0"/>
                </a:rPr>
                <a:t>+</a:t>
              </a:r>
              <a:endParaRPr lang="en-US" sz="3600" baseline="3000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64988" y="3453129"/>
              <a:ext cx="2346972" cy="357500"/>
            </a:xfrm>
            <a:custGeom>
              <a:avLst/>
              <a:gdLst>
                <a:gd name="connsiteX0" fmla="*/ 2346960 w 2346972"/>
                <a:gd name="connsiteY0" fmla="*/ 74931 h 357500"/>
                <a:gd name="connsiteX1" fmla="*/ 2255520 w 2346972"/>
                <a:gd name="connsiteY1" fmla="*/ 67311 h 357500"/>
                <a:gd name="connsiteX2" fmla="*/ 1783080 w 2346972"/>
                <a:gd name="connsiteY2" fmla="*/ 13971 h 357500"/>
                <a:gd name="connsiteX3" fmla="*/ 998220 w 2346972"/>
                <a:gd name="connsiteY3" fmla="*/ 356871 h 357500"/>
                <a:gd name="connsiteX4" fmla="*/ 0 w 2346972"/>
                <a:gd name="connsiteY4" fmla="*/ 105411 h 3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972" h="357500">
                  <a:moveTo>
                    <a:pt x="2346960" y="74931"/>
                  </a:moveTo>
                  <a:cubicBezTo>
                    <a:pt x="2348230" y="76201"/>
                    <a:pt x="2255520" y="67311"/>
                    <a:pt x="2255520" y="67311"/>
                  </a:cubicBezTo>
                  <a:cubicBezTo>
                    <a:pt x="2161540" y="57151"/>
                    <a:pt x="1992630" y="-34289"/>
                    <a:pt x="1783080" y="13971"/>
                  </a:cubicBezTo>
                  <a:cubicBezTo>
                    <a:pt x="1573530" y="62231"/>
                    <a:pt x="1295400" y="341631"/>
                    <a:pt x="998220" y="356871"/>
                  </a:cubicBezTo>
                  <a:cubicBezTo>
                    <a:pt x="701040" y="372111"/>
                    <a:pt x="0" y="105411"/>
                    <a:pt x="0" y="10541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>
            <a:off x="1499754" y="3089686"/>
            <a:ext cx="365234" cy="36523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3600" baseline="300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1970" y="3721489"/>
            <a:ext cx="365234" cy="36523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3600" baseline="300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1280" y="5719755"/>
            <a:ext cx="420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Note: other cathode materials available</a:t>
            </a:r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9" name="Left Brace 28"/>
          <p:cNvSpPr/>
          <p:nvPr/>
        </p:nvSpPr>
        <p:spPr>
          <a:xfrm rot="16200000">
            <a:off x="7364048" y="5035464"/>
            <a:ext cx="291883" cy="1235790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53419" y="2715111"/>
            <a:ext cx="28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</a:p>
          <a:p>
            <a:endParaRPr lang="en-US" sz="120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200"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08304" y="3731970"/>
            <a:ext cx="28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</a:p>
          <a:p>
            <a:endParaRPr lang="en-US" sz="120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200"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34" y="3919779"/>
            <a:ext cx="26670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584" y="4893956"/>
            <a:ext cx="2527300" cy="660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5646" y="5723964"/>
            <a:ext cx="356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x</a:t>
            </a:r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i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</a:t>
            </a:r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are SOC of + and - electrodes</a:t>
            </a:r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4302580" y="5372647"/>
            <a:ext cx="1159328" cy="522514"/>
          </a:xfrm>
          <a:custGeom>
            <a:avLst/>
            <a:gdLst>
              <a:gd name="connsiteX0" fmla="*/ 11413 w 1170741"/>
              <a:gd name="connsiteY0" fmla="*/ 524933 h 524933"/>
              <a:gd name="connsiteX1" fmla="*/ 166534 w 1170741"/>
              <a:gd name="connsiteY1" fmla="*/ 67733 h 524933"/>
              <a:gd name="connsiteX2" fmla="*/ 1170741 w 1170741"/>
              <a:gd name="connsiteY2" fmla="*/ 2419 h 524933"/>
              <a:gd name="connsiteX0" fmla="*/ 1303 w 1160631"/>
              <a:gd name="connsiteY0" fmla="*/ 522514 h 522514"/>
              <a:gd name="connsiteX1" fmla="*/ 368696 w 1160631"/>
              <a:gd name="connsiteY1" fmla="*/ 155122 h 522514"/>
              <a:gd name="connsiteX2" fmla="*/ 1160631 w 1160631"/>
              <a:gd name="connsiteY2" fmla="*/ 0 h 522514"/>
              <a:gd name="connsiteX0" fmla="*/ 0 w 1159328"/>
              <a:gd name="connsiteY0" fmla="*/ 522514 h 522514"/>
              <a:gd name="connsiteX1" fmla="*/ 367393 w 1159328"/>
              <a:gd name="connsiteY1" fmla="*/ 155122 h 522514"/>
              <a:gd name="connsiteX2" fmla="*/ 1159328 w 1159328"/>
              <a:gd name="connsiteY2" fmla="*/ 0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328" h="522514">
                <a:moveTo>
                  <a:pt x="0" y="522514"/>
                </a:moveTo>
                <a:cubicBezTo>
                  <a:pt x="144236" y="427264"/>
                  <a:pt x="174172" y="242208"/>
                  <a:pt x="367393" y="155122"/>
                </a:cubicBezTo>
                <a:cubicBezTo>
                  <a:pt x="560614" y="68036"/>
                  <a:pt x="1159328" y="0"/>
                  <a:pt x="1159328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6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a range of electrode materials available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Graphite: </a:t>
            </a:r>
            <a:r>
              <a:rPr lang="en-US"/>
              <a:t>most common </a:t>
            </a:r>
            <a:r>
              <a:rPr lang="en-US" b="1"/>
              <a:t>negative</a:t>
            </a:r>
            <a:r>
              <a:rPr lang="en-US"/>
              <a:t> material (Li</a:t>
            </a:r>
            <a:r>
              <a:rPr lang="en-US" baseline="-25000"/>
              <a:t>2</a:t>
            </a:r>
            <a:r>
              <a:rPr lang="en-US"/>
              <a:t>TiO</a:t>
            </a:r>
            <a:r>
              <a:rPr lang="en-US" baseline="-25000"/>
              <a:t>3</a:t>
            </a:r>
            <a:r>
              <a:rPr lang="en-US"/>
              <a:t> also used)</a:t>
            </a:r>
          </a:p>
          <a:p>
            <a:r>
              <a:rPr lang="en-US"/>
              <a:t>Various </a:t>
            </a:r>
            <a:r>
              <a:rPr lang="en-US">
                <a:solidFill>
                  <a:srgbClr val="FF0000"/>
                </a:solidFill>
              </a:rPr>
              <a:t>lithium-metal-oxide</a:t>
            </a:r>
            <a:r>
              <a:rPr lang="en-US"/>
              <a:t> </a:t>
            </a:r>
            <a:r>
              <a:rPr lang="en-US" b="1"/>
              <a:t>positive</a:t>
            </a:r>
            <a:r>
              <a:rPr lang="en-US"/>
              <a:t> materials are used: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7684" y="6433556"/>
            <a:ext cx="5580183" cy="424444"/>
          </a:xfrm>
        </p:spPr>
        <p:txBody>
          <a:bodyPr/>
          <a:lstStyle/>
          <a:p>
            <a:r>
              <a:rPr lang="en-US"/>
              <a:t>Images kindly supplied by Christoph </a:t>
            </a:r>
            <a:r>
              <a:rPr lang="en-US" err="1"/>
              <a:t>Birkl</a:t>
            </a:r>
            <a:r>
              <a:rPr lang="en-US"/>
              <a:t>. Reference: Linden chapter 26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node_pristine_1500X_plain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12" y="1686025"/>
            <a:ext cx="3016344" cy="2262258"/>
          </a:xfrm>
          <a:prstGeom prst="rect">
            <a:avLst/>
          </a:prstGeom>
        </p:spPr>
      </p:pic>
      <p:pic>
        <p:nvPicPr>
          <p:cNvPr id="7" name="Picture 6" descr="Cathode_pristine_1500X_plain.tif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70" y="4037307"/>
            <a:ext cx="3015186" cy="22613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5856" y="1699834"/>
            <a:ext cx="1296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 Neue Light" charset="0"/>
                <a:ea typeface="Helvetica Neue Light" charset="0"/>
                <a:cs typeface="Helvetica Neue Light" charset="0"/>
              </a:rPr>
              <a:t>graphite negative electrode (SEM)</a:t>
            </a:r>
          </a:p>
          <a:p>
            <a:r>
              <a:rPr lang="en-US" sz="1600">
                <a:latin typeface="Helvetica Neue Light" charset="0"/>
                <a:ea typeface="Helvetica Neue Light" charset="0"/>
                <a:cs typeface="Helvetica Neue Light" charset="0"/>
              </a:rPr>
              <a:t>x1500 mag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5857" y="4037307"/>
            <a:ext cx="1407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 Neue Light" charset="0"/>
                <a:ea typeface="Helvetica Neue Light" charset="0"/>
                <a:cs typeface="Helvetica Neue Light" charset="0"/>
              </a:rPr>
              <a:t>NCA positive electrode (SEM)</a:t>
            </a:r>
          </a:p>
          <a:p>
            <a:r>
              <a:rPr lang="en-US" sz="1600">
                <a:latin typeface="Helvetica Neue Light" charset="0"/>
                <a:ea typeface="Helvetica Neue Light" charset="0"/>
                <a:cs typeface="Helvetica Neue Light" charset="0"/>
              </a:rPr>
              <a:t>x1500 mag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683364" y="1686024"/>
          <a:ext cx="4209117" cy="4612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8779">
                <a:tc>
                  <a:txBody>
                    <a:bodyPr/>
                    <a:lstStyle/>
                    <a:p>
                      <a:r>
                        <a:rPr lang="en-US" sz="14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Cathode 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Nominal cell</a:t>
                      </a:r>
                      <a:r>
                        <a:rPr lang="en-US" sz="1400" b="0" i="0" baseline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volts (V)</a:t>
                      </a:r>
                      <a:endParaRPr lang="en-US" sz="14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Energy density (</a:t>
                      </a:r>
                      <a:r>
                        <a:rPr lang="en-US" sz="1400" b="0" i="0" err="1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Wh</a:t>
                      </a:r>
                      <a:r>
                        <a:rPr lang="en-US" sz="14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/kg)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Power density (kW/kg)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779"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LiCoO</a:t>
                      </a:r>
                      <a:r>
                        <a:rPr lang="en-US" sz="1600" b="0" i="0" baseline="-2500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</a:t>
                      </a:r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(LCO)</a:t>
                      </a:r>
                      <a:endParaRPr lang="en-US" sz="1600" b="0" i="0" baseline="-2500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80-150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&lt; 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779"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LiMn</a:t>
                      </a:r>
                      <a:r>
                        <a:rPr lang="en-US" sz="1600" b="0" i="0" baseline="-2500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</a:t>
                      </a:r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</a:t>
                      </a:r>
                      <a:r>
                        <a:rPr lang="en-US" sz="1600" b="0" i="0" baseline="-2500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</a:t>
                      </a:r>
                      <a:r>
                        <a:rPr lang="en-US" sz="1600" b="0" i="0" baseline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(LMO)</a:t>
                      </a:r>
                      <a:endParaRPr lang="en-US" sz="1600" b="0" i="0" baseline="-2500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150-180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&lt;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779"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LiNiCoAlO</a:t>
                      </a:r>
                      <a:r>
                        <a:rPr lang="en-US" sz="1600" b="0" i="0" baseline="-2500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 </a:t>
                      </a:r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(NCA)</a:t>
                      </a:r>
                      <a:endParaRPr lang="en-US" sz="1600" b="0" i="0" baseline="-2500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100-130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&lt; 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779"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LiNiMnCoO</a:t>
                      </a:r>
                      <a:r>
                        <a:rPr lang="en-US" sz="1600" b="0" i="0" baseline="-2500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</a:t>
                      </a:r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(NMC)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125-200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&lt;</a:t>
                      </a:r>
                      <a:r>
                        <a:rPr lang="en-US" sz="1600" b="0" i="0" baseline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1.2</a:t>
                      </a:r>
                      <a:endParaRPr lang="en-US" sz="16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8779"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LiFePO</a:t>
                      </a:r>
                      <a:r>
                        <a:rPr lang="en-US" sz="1600" b="0" i="0" baseline="-2500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</a:t>
                      </a:r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(LFP)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50-130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&lt;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570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Electrolyte and current collectors need to be stable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56665"/>
            <a:ext cx="5793951" cy="5652655"/>
          </a:xfrm>
        </p:spPr>
        <p:txBody>
          <a:bodyPr>
            <a:normAutofit/>
          </a:bodyPr>
          <a:lstStyle/>
          <a:p>
            <a:r>
              <a:rPr lang="en-US"/>
              <a:t>The </a:t>
            </a:r>
            <a:r>
              <a:rPr lang="en-US" b="1"/>
              <a:t>electrolyte</a:t>
            </a:r>
            <a:r>
              <a:rPr lang="en-US"/>
              <a:t> in a li-ion cell includes a: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Solvent</a:t>
            </a:r>
            <a:r>
              <a:rPr lang="en-US"/>
              <a:t>, which is a non-aqueous organic liquid or polymer because of the reactivity of water with lithium,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Solute</a:t>
            </a:r>
            <a:r>
              <a:rPr lang="en-US"/>
              <a:t>, made up of lithium salt e.g. LiPF</a:t>
            </a:r>
            <a:r>
              <a:rPr lang="en-US" baseline="-25000"/>
              <a:t>6</a:t>
            </a:r>
            <a:r>
              <a:rPr lang="en-US"/>
              <a:t>, LiBF</a:t>
            </a:r>
            <a:r>
              <a:rPr lang="en-US" baseline="-25000"/>
              <a:t>4</a:t>
            </a:r>
            <a:r>
              <a:rPr lang="en-US"/>
              <a:t> or LiClO</a:t>
            </a:r>
            <a:r>
              <a:rPr lang="en-US" baseline="-25000"/>
              <a:t>4</a:t>
            </a:r>
            <a:r>
              <a:rPr lang="en-US"/>
              <a:t>.</a:t>
            </a:r>
          </a:p>
          <a:p>
            <a:r>
              <a:rPr lang="en-US"/>
              <a:t>One reason for the upper voltage limit is to avoid oxidation of the electrolyte. </a:t>
            </a:r>
          </a:p>
          <a:p>
            <a:r>
              <a:rPr lang="en-US"/>
              <a:t>The </a:t>
            </a:r>
            <a:r>
              <a:rPr lang="en-US" b="1"/>
              <a:t>current collectors </a:t>
            </a:r>
            <a:r>
              <a:rPr lang="en-US"/>
              <a:t>are:</a:t>
            </a:r>
          </a:p>
          <a:p>
            <a:pPr lvl="1"/>
            <a:r>
              <a:rPr lang="en-US" err="1">
                <a:solidFill>
                  <a:srgbClr val="FF0000"/>
                </a:solidFill>
              </a:rPr>
              <a:t>Aluminium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is used at the positive electrode since it is stable at high potential although reacts with lithium below 0.6 V (vs. Li).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Copper</a:t>
            </a:r>
            <a:r>
              <a:rPr lang="en-US"/>
              <a:t> is used at the negative electrode (but it </a:t>
            </a:r>
            <a:r>
              <a:rPr lang="en-US" err="1"/>
              <a:t>oxidises</a:t>
            </a:r>
            <a:r>
              <a:rPr lang="en-US"/>
              <a:t> at &gt; 3.2 V vs. Li causing impurities to enter the electrolyte).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 image thanks to Christoph </a:t>
            </a:r>
            <a:r>
              <a:rPr lang="en-US" err="1"/>
              <a:t>Birkl</a:t>
            </a:r>
            <a:r>
              <a:rPr lang="en-US"/>
              <a:t>, used with permission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2702" y="2996952"/>
            <a:ext cx="3601298" cy="18700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2160" y="4866275"/>
            <a:ext cx="302793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Neue Light" charset="0"/>
                <a:ea typeface="Helvetica Neue Light" charset="0"/>
                <a:cs typeface="Helvetica Neue Light" charset="0"/>
              </a:rPr>
              <a:t>Here’s what happen to my old </a:t>
            </a:r>
            <a:r>
              <a:rPr lang="en-US" err="1">
                <a:latin typeface="Helvetica Neue Light" charset="0"/>
                <a:ea typeface="Helvetica Neue Light" charset="0"/>
                <a:cs typeface="Helvetica Neue Light" charset="0"/>
              </a:rPr>
              <a:t>iphone</a:t>
            </a:r>
            <a:r>
              <a:rPr lang="en-US">
                <a:latin typeface="Helvetica Neue Light" charset="0"/>
                <a:ea typeface="Helvetica Neue Light" charset="0"/>
                <a:cs typeface="Helvetica Neue Light" charset="0"/>
              </a:rPr>
              <a:t> when left uncharged for months. </a:t>
            </a:r>
          </a:p>
          <a:p>
            <a:r>
              <a:rPr lang="en-US" sz="1400" b="1">
                <a:latin typeface="Helvetica Neue Light" charset="0"/>
                <a:ea typeface="Helvetica Neue Light" charset="0"/>
                <a:cs typeface="Helvetica Neue Light" charset="0"/>
              </a:rPr>
              <a:t>Image: </a:t>
            </a:r>
            <a:r>
              <a:rPr lang="en-US" sz="1400">
                <a:latin typeface="Helvetica Neue Light" charset="0"/>
                <a:ea typeface="Helvetica Neue Light" charset="0"/>
                <a:cs typeface="Helvetica Neue Light" charset="0"/>
              </a:rPr>
              <a:t>Wikimedia commons by </a:t>
            </a:r>
            <a:r>
              <a:rPr lang="en-US" sz="1400" err="1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Mpt</a:t>
            </a:r>
            <a:r>
              <a:rPr lang="en-US" sz="140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-Matthew</a:t>
            </a:r>
            <a:r>
              <a:rPr lang="en-US" sz="1400"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sz="1400">
                <a:latin typeface="Helvetica Neue Light" charset="0"/>
                <a:ea typeface="Helvetica Neue Light" charset="0"/>
                <a:cs typeface="Helvetica Neue Light" charset="0"/>
                <a:hlinkClick r:id="rId4"/>
              </a:rPr>
              <a:t>CC BY-SA 3.0 </a:t>
            </a:r>
            <a:r>
              <a:rPr lang="en-US" sz="1400" err="1">
                <a:latin typeface="Helvetica Neue Light" charset="0"/>
                <a:ea typeface="Helvetica Neue Light" charset="0"/>
                <a:cs typeface="Helvetica Neue Light" charset="0"/>
              </a:rPr>
              <a:t>licence</a:t>
            </a:r>
            <a:r>
              <a:rPr lang="en-US" sz="1400"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666"/>
          <a:stretch/>
        </p:blipFill>
        <p:spPr>
          <a:xfrm>
            <a:off x="6270017" y="692696"/>
            <a:ext cx="2512215" cy="15990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70017" y="2274569"/>
            <a:ext cx="2512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Helvetica Neue Light" charset="0"/>
                <a:ea typeface="Helvetica Neue Light" charset="0"/>
                <a:cs typeface="Helvetica Neue Light" charset="0"/>
              </a:rPr>
              <a:t>Inside a lithium-ion cell </a:t>
            </a:r>
            <a:r>
              <a:rPr lang="mr-IN" sz="1400"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140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err="1">
                <a:latin typeface="Helvetica Neue Light" charset="0"/>
                <a:ea typeface="Helvetica Neue Light" charset="0"/>
                <a:cs typeface="Helvetica Neue Light" charset="0"/>
              </a:rPr>
              <a:t>lithiated</a:t>
            </a:r>
            <a:r>
              <a:rPr lang="en-US" sz="1400">
                <a:latin typeface="Helvetica Neue Light" charset="0"/>
                <a:ea typeface="Helvetica Neue Light" charset="0"/>
                <a:cs typeface="Helvetica Neue Light" charset="0"/>
              </a:rPr>
              <a:t> electrode material</a:t>
            </a:r>
          </a:p>
        </p:txBody>
      </p:sp>
    </p:spTree>
    <p:extLst>
      <p:ext uri="{BB962C8B-B14F-4D97-AF65-F5344CB8AC3E}">
        <p14:creationId xmlns:p14="http://schemas.microsoft.com/office/powerpoint/2010/main" val="2183779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Batteries are all about the open circuit voltage (OCV)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669527"/>
            <a:ext cx="4333523" cy="5652655"/>
          </a:xfrm>
        </p:spPr>
        <p:txBody>
          <a:bodyPr>
            <a:normAutofit/>
          </a:bodyPr>
          <a:lstStyle/>
          <a:p>
            <a:r>
              <a:rPr lang="en-US"/>
              <a:t>Often overlooked, </a:t>
            </a:r>
            <a:r>
              <a:rPr lang="en-US">
                <a:solidFill>
                  <a:srgbClr val="FF0000"/>
                </a:solidFill>
              </a:rPr>
              <a:t>OCV in fact usually dominates the voltage response</a:t>
            </a:r>
            <a:r>
              <a:rPr lang="en-US"/>
              <a:t>!</a:t>
            </a:r>
          </a:p>
          <a:p>
            <a:r>
              <a:rPr lang="en-US"/>
              <a:t>Voltage drops due to internal resistances generally quite small by comparison</a:t>
            </a:r>
          </a:p>
          <a:p>
            <a:r>
              <a:rPr lang="en-US" err="1"/>
              <a:t>Galvanostatic</a:t>
            </a:r>
            <a:r>
              <a:rPr lang="en-US"/>
              <a:t> intermittent titration test (GITT) is used to measure open circuit voltage</a:t>
            </a:r>
          </a:p>
          <a:p>
            <a:r>
              <a:rPr lang="en-US"/>
              <a:t>Small (dis)charge, then a long rest period for cell to relax.</a:t>
            </a:r>
          </a:p>
          <a:p>
            <a:r>
              <a:rPr lang="en-US"/>
              <a:t>Another technique is “pseudo-OCV” measurement, which is a very low C-rate (discharge) e.g. C/24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 </a:t>
            </a:r>
            <a:r>
              <a:rPr lang="en-US" err="1"/>
              <a:t>Birkl</a:t>
            </a:r>
            <a:r>
              <a:rPr lang="en-US"/>
              <a:t>, Howey et al. J ECS 162(12):A2271-2280, 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GITT_experimental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94"/>
          <a:stretch/>
        </p:blipFill>
        <p:spPr>
          <a:xfrm>
            <a:off x="4577194" y="685800"/>
            <a:ext cx="4419386" cy="55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0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14301" y="4005064"/>
            <a:ext cx="5897859" cy="2160240"/>
          </a:xfrm>
          <a:prstGeom prst="roundRect">
            <a:avLst>
              <a:gd name="adj" fmla="val 758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power engineers care about batteries?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685800"/>
            <a:ext cx="6185893" cy="565265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According to Aurora Energy Research*:</a:t>
            </a:r>
          </a:p>
          <a:p>
            <a:r>
              <a:rPr lang="en-US" dirty="0"/>
              <a:t>1 GW of batteries contracted in UK via capacity market to date</a:t>
            </a:r>
          </a:p>
          <a:p>
            <a:r>
              <a:rPr lang="en-US" dirty="0"/>
              <a:t>50% of “frequency containment reserve” in Germany covered by batteries in 2018</a:t>
            </a:r>
          </a:p>
          <a:p>
            <a:r>
              <a:rPr lang="en-US" dirty="0"/>
              <a:t>400 MW batteries deployed 2016-18 in the US</a:t>
            </a:r>
          </a:p>
          <a:p>
            <a:r>
              <a:rPr lang="en-US" dirty="0"/>
              <a:t>China targets 7 million EVs by 2025</a:t>
            </a:r>
          </a:p>
          <a:p>
            <a:endParaRPr lang="en-US" dirty="0"/>
          </a:p>
          <a:p>
            <a:r>
              <a:rPr lang="en-US" dirty="0"/>
              <a:t>Like it or not, batteries are here, and </a:t>
            </a:r>
            <a:r>
              <a:rPr lang="en-US" dirty="0">
                <a:solidFill>
                  <a:srgbClr val="FF0000"/>
                </a:solidFill>
              </a:rPr>
              <a:t>to control them correctly </a:t>
            </a:r>
            <a:r>
              <a:rPr lang="en-US" dirty="0"/>
              <a:t>we need to understand their:</a:t>
            </a:r>
          </a:p>
          <a:p>
            <a:pPr lvl="1"/>
            <a:r>
              <a:rPr lang="en-US" dirty="0"/>
              <a:t>Dynamics</a:t>
            </a:r>
          </a:p>
          <a:p>
            <a:pPr lvl="1"/>
            <a:r>
              <a:rPr lang="en-US" dirty="0"/>
              <a:t>Thermal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r>
              <a:rPr lang="en-US" dirty="0"/>
              <a:t>Degradation characteristics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5536" y="6433556"/>
            <a:ext cx="7056784" cy="424444"/>
          </a:xfrm>
        </p:spPr>
        <p:txBody>
          <a:bodyPr/>
          <a:lstStyle/>
          <a:p>
            <a:r>
              <a:rPr lang="en-US"/>
              <a:t>* https</a:t>
            </a:r>
            <a:r>
              <a:rPr lang="en-US" dirty="0"/>
              <a:t>://</a:t>
            </a:r>
            <a:r>
              <a:rPr lang="en-US" dirty="0" err="1"/>
              <a:t>www.auroraer.com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-content/uploads/2018/03/Aurora-Spring-Forum-2018-Highlights.pdf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647691" y="4325620"/>
            <a:ext cx="2323703" cy="1742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543" y="2430686"/>
            <a:ext cx="2307851" cy="1730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637" y="571499"/>
            <a:ext cx="2314757" cy="17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114299" y="571500"/>
            <a:ext cx="8850189" cy="1273324"/>
          </a:xfrm>
          <a:prstGeom prst="roundRect">
            <a:avLst>
              <a:gd name="adj" fmla="val 67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example: Equivalent circuit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99" y="685800"/>
                <a:ext cx="8925791" cy="6172200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1. Derive a state space model for the battery equivalent circuit shown below assuming the input is current and the output is terminal voltage. 2. </a:t>
                </a:r>
                <a:r>
                  <a:rPr lang="en-US" err="1"/>
                  <a:t>Linearise</a:t>
                </a:r>
                <a:r>
                  <a:rPr lang="en-US"/>
                  <a:t> this around some SOC point.</a:t>
                </a:r>
              </a:p>
              <a:p>
                <a:endParaRPr lang="en-US">
                  <a:solidFill>
                    <a:schemeClr val="accent2"/>
                  </a:solidFill>
                </a:endParaRPr>
              </a:p>
              <a:p>
                <a:endParaRPr lang="en-US">
                  <a:solidFill>
                    <a:schemeClr val="accent2"/>
                  </a:solidFill>
                </a:endParaRPr>
              </a:p>
              <a:p>
                <a:endParaRPr lang="en-US">
                  <a:solidFill>
                    <a:schemeClr val="accent2"/>
                  </a:solidFill>
                </a:endParaRPr>
              </a:p>
              <a:p>
                <a:endParaRPr lang="en-US" sz="1600">
                  <a:solidFill>
                    <a:schemeClr val="accent2"/>
                  </a:solidFill>
                </a:endParaRPr>
              </a:p>
              <a:p>
                <a:endParaRPr lang="en-US">
                  <a:solidFill>
                    <a:schemeClr val="accent2"/>
                  </a:solidFill>
                </a:endParaRPr>
              </a:p>
              <a:p>
                <a:endParaRPr lang="en-US">
                  <a:solidFill>
                    <a:schemeClr val="accent2"/>
                  </a:solidFill>
                </a:endParaRPr>
              </a:p>
              <a:p>
                <a:r>
                  <a:rPr lang="en-US"/>
                  <a:t>Let’s have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the SOC.</a:t>
                </a:r>
              </a:p>
              <a:p>
                <a:r>
                  <a:rPr lang="en-US"/>
                  <a:t>The current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𝐼</m:t>
                    </m:r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GB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/>
              </a:p>
              <a:p>
                <a:r>
                  <a:rPr lang="en-US"/>
                  <a:t>Rearranging,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GB" b="0" i="1" smtClean="0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GB" b="0" i="1" smtClean="0">
                        <a:latin typeface="Cambria Math" charset="0"/>
                      </a:rPr>
                      <m:t>𝐼</m:t>
                    </m:r>
                  </m:oMath>
                </a14:m>
                <a:endParaRPr lang="en-US"/>
              </a:p>
              <a:p>
                <a:r>
                  <a:rPr lang="en-US"/>
                  <a:t>Also,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𝐼</m:t>
                    </m:r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r>
                      <a:rPr lang="en-GB" b="0" i="1" smtClean="0">
                        <a:latin typeface="Cambria Math" charset="0"/>
                      </a:rPr>
                      <m:t>𝑄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 sz="11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" y="685800"/>
                <a:ext cx="8925791" cy="6172200"/>
              </a:xfrm>
              <a:blipFill rotWithShape="0">
                <a:blip r:embed="rId3"/>
                <a:stretch>
                  <a:fillRect l="-956" t="-1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72" y="1844824"/>
            <a:ext cx="3991898" cy="24463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example: Equivalent circuit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We can now write this in state space form:</a:t>
                </a:r>
                <a:endParaRPr lang="en-US">
                  <a:solidFill>
                    <a:schemeClr val="accent2"/>
                  </a:solidFill>
                </a:endParaRP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 sz="1100"/>
              </a:p>
              <a:p>
                <a:r>
                  <a:rPr lang="en-US"/>
                  <a:t>System dynamics are </a:t>
                </a:r>
                <a:r>
                  <a:rPr lang="en-US" b="1"/>
                  <a:t>linear</a:t>
                </a:r>
                <a:r>
                  <a:rPr lang="en-US"/>
                  <a:t>, but output equation is </a:t>
                </a:r>
                <a:r>
                  <a:rPr lang="en-US" b="1"/>
                  <a:t>nonlinear</a:t>
                </a:r>
                <a:r>
                  <a:rPr lang="en-US"/>
                  <a:t>.</a:t>
                </a:r>
              </a:p>
              <a:p>
                <a:r>
                  <a:rPr lang="en-US"/>
                  <a:t>There are two states: the voltage drop across the R//C, and the state of charge. The open circuit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 is a function of SOC. </a:t>
                </a:r>
                <a:r>
                  <a:rPr lang="en-US" b="1" err="1"/>
                  <a:t>Linearise</a:t>
                </a:r>
                <a:r>
                  <a:rPr lang="en-US"/>
                  <a:t> around a state of charge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GB" b="0" i="1" smtClean="0"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/>
                  <a:t> giving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GB" b="0" i="1" smtClean="0"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/>
                  <a:t>: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56" t="-1510"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5867" y="571529"/>
            <a:ext cx="3991898" cy="2446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306510"/>
            <a:ext cx="4432300" cy="685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08363" y="2027471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987824" y="1875787"/>
            <a:ext cx="137223" cy="218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1196752"/>
            <a:ext cx="4203700" cy="749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39951" y="2015734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capacity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105296" y="1963489"/>
            <a:ext cx="71071" cy="194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1520" y="5221436"/>
            <a:ext cx="8640960" cy="1538596"/>
            <a:chOff x="251520" y="5221436"/>
            <a:chExt cx="8640960" cy="1538596"/>
          </a:xfrm>
        </p:grpSpPr>
        <p:sp>
          <p:nvSpPr>
            <p:cNvPr id="23" name="TextBox 22"/>
            <p:cNvSpPr txBox="1"/>
            <p:nvPr/>
          </p:nvSpPr>
          <p:spPr>
            <a:xfrm>
              <a:off x="4412091" y="6390700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linearised OCV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6012160" y="6334018"/>
              <a:ext cx="491757" cy="24134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899898" y="6149352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80323" y="6298367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72331" y="6295044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00392" y="5589240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8104" y="5221436"/>
              <a:ext cx="3225800" cy="12319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520" y="5373216"/>
              <a:ext cx="4597400" cy="81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models diffusion dynamics reasonably well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548680"/>
            <a:ext cx="8925791" cy="5652655"/>
          </a:xfrm>
        </p:spPr>
        <p:txBody>
          <a:bodyPr/>
          <a:lstStyle/>
          <a:p>
            <a:r>
              <a:rPr lang="en-US"/>
              <a:t>Observe the battery continuing to generate heat even after the high current pulse is stopped.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ecm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102" y="1340768"/>
            <a:ext cx="5919226" cy="5157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328" y="242088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Neue Light"/>
                <a:cs typeface="Helvetica Neue Light"/>
              </a:rPr>
              <a:t>voltage</a:t>
            </a:r>
          </a:p>
          <a:p>
            <a:r>
              <a:rPr lang="en-US">
                <a:latin typeface="Helvetica Neue Light"/>
                <a:cs typeface="Helvetica Neue Light"/>
              </a:rPr>
              <a:t>“relaxation”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236296" y="3067219"/>
            <a:ext cx="720080" cy="73749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23728" y="299695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latin typeface="Helvetica Neue Light"/>
                <a:cs typeface="Helvetica Neue Light"/>
              </a:rPr>
              <a:t>iR</a:t>
            </a:r>
            <a:r>
              <a:rPr lang="en-US">
                <a:latin typeface="Helvetica Neue Light"/>
                <a:cs typeface="Helvetica Neue Light"/>
              </a:rPr>
              <a:t> drop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7824" y="2996953"/>
            <a:ext cx="720080" cy="22266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58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Thermal equivalent circuits (TECs) are a useful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685801"/>
            <a:ext cx="4451605" cy="4209288"/>
          </a:xfrm>
        </p:spPr>
        <p:txBody>
          <a:bodyPr>
            <a:normAutofit/>
          </a:bodyPr>
          <a:lstStyle/>
          <a:p>
            <a:r>
              <a:rPr lang="en-US"/>
              <a:t>Although there are neat techniques for achieving very low order solutions to the PDE problem, a common approach for thermal modelling is </a:t>
            </a:r>
            <a:r>
              <a:rPr lang="en-US">
                <a:solidFill>
                  <a:srgbClr val="FF0000"/>
                </a:solidFill>
              </a:rPr>
              <a:t>thermal equivalent circuits</a:t>
            </a:r>
            <a:r>
              <a:rPr lang="en-US"/>
              <a:t>.</a:t>
            </a:r>
          </a:p>
          <a:p>
            <a:r>
              <a:rPr lang="en-US"/>
              <a:t>These are “0D” models – heat generation typically lumped into one average term. The idea is similar to the ECMs we used before – but applied to the heat equation.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4301" y="4797152"/>
                <a:ext cx="8925790" cy="177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We have: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𝑄</m:t>
                        </m:r>
                      </m:e>
                    </m:acc>
                    <m:r>
                      <a:rPr lang="en-GB" sz="2400" b="0" i="1" smtClean="0">
                        <a:solidFill>
                          <a:prstClr val="black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=</m:t>
                    </m:r>
                  </m:oMath>
                </a14:m>
                <a:r>
                  <a:rPr lang="en-US" sz="240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current source (heat);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p</m:t>
                        </m:r>
                      </m:sub>
                    </m:sSub>
                    <m:r>
                      <a:rPr lang="en-GB" sz="2400" b="0" i="0" smtClean="0">
                        <a:solidFill>
                          <a:prstClr val="black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prstClr val="black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𝑚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, capacitance;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𝑅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𝑟𝑎𝑑</m:t>
                        </m:r>
                      </m:sub>
                    </m:sSub>
                    <m:r>
                      <a:rPr lang="en-GB" sz="2400" b="0" i="1" smtClean="0">
                        <a:solidFill>
                          <a:prstClr val="black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=</m:t>
                    </m:r>
                    <m:func>
                      <m:funcPr>
                        <m:ctrlP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GB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Helvetica Neue Light" charset="0"/>
                                            <a:cs typeface="Helvetica Neue Light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Helvetica Neue Light" charset="0"/>
                                            <a:cs typeface="Helvetica Neue Light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Helvetica Neue Light" charset="0"/>
                                            <a:cs typeface="Helvetica Neue Light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Helvetica Neue Light" charset="0"/>
                                            <a:cs typeface="Helvetica Neue Light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Helvetica Neue Light" charset="0"/>
                                            <a:cs typeface="Helvetica Neue Light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2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Helvetica Neue Light" charset="0"/>
                                            <a:cs typeface="Helvetica Neue Light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GB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Helvetica Neue Light" charset="0"/>
                                <a:cs typeface="Helvetica Neue Light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GB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Helvetica Neue Light" charset="0"/>
                                    <a:cs typeface="Helvetica Neue Light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Helvetica Neue Light" charset="0"/>
                                    <a:cs typeface="Helvetica Neue Light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Helvetica Neue Light" charset="0"/>
                                <a:cs typeface="Helvetica Neue Light" charset="0"/>
                              </a:rPr>
                              <m:t>𝜋</m:t>
                            </m:r>
                            <m:r>
                              <a:rPr lang="en-GB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Helvetica Neue Light" charset="0"/>
                                <a:cs typeface="Helvetica Neue Light" charset="0"/>
                              </a:rPr>
                              <m:t>𝐿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40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𝑅</m:t>
                        </m:r>
                      </m:e>
                      <m:sub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𝑧</m:t>
                        </m:r>
                      </m:sub>
                    </m:sSub>
                    <m:r>
                      <a:rPr lang="en-GB" sz="2400" b="0" i="1" smtClean="0">
                        <a:solidFill>
                          <a:prstClr val="black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𝐿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Helvetica Neue Light" charset="0"/>
                                <a:cs typeface="Helvetica Neue Light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Helvetica Neue Light" charset="0"/>
                                <a:cs typeface="Helvetica Neue Light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𝜋</m:t>
                        </m:r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Helvetica Neue Light" charset="0"/>
                                <a:cs typeface="Helvetica Neue Light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Helvetica Neue Light" charset="0"/>
                                <a:cs typeface="Helvetica Neue Light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, equivalent radial and axial resistances, fitted;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𝑅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𝑠</m:t>
                        </m:r>
                      </m:sub>
                    </m:sSub>
                    <m:r>
                      <a:rPr lang="en-GB" sz="2400" b="0" i="1" smtClean="0">
                        <a:solidFill>
                          <a:prstClr val="black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𝑅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solidFill>
                          <a:prstClr val="black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=1/</m:t>
                    </m:r>
                    <m:r>
                      <a:rPr lang="en-GB" sz="2400" b="0" i="1" smtClean="0">
                        <a:solidFill>
                          <a:prstClr val="black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h𝐴</m:t>
                    </m:r>
                  </m:oMath>
                </a14:m>
                <a:r>
                  <a:rPr lang="en-US" sz="240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, equivalent convection resistances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1" y="4797152"/>
                <a:ext cx="8925790" cy="1779911"/>
              </a:xfrm>
              <a:prstGeom prst="rect">
                <a:avLst/>
              </a:prstGeom>
              <a:blipFill rotWithShape="0">
                <a:blip r:embed="rId4"/>
                <a:stretch>
                  <a:fillRect l="-956" t="-4452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771232" y="653255"/>
            <a:ext cx="4268859" cy="3628213"/>
            <a:chOff x="4771232" y="653255"/>
            <a:chExt cx="4268859" cy="36282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71232" y="653255"/>
              <a:ext cx="4268859" cy="315674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41566" y="3635137"/>
              <a:ext cx="2110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Averaged internal temperature of cell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468113" y="2231627"/>
              <a:ext cx="932687" cy="140351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6400800" y="1873708"/>
              <a:ext cx="1371600" cy="1747316"/>
            </a:xfrm>
            <a:custGeom>
              <a:avLst/>
              <a:gdLst>
                <a:gd name="connsiteX0" fmla="*/ 0 w 1371600"/>
                <a:gd name="connsiteY0" fmla="*/ 1747316 h 1747316"/>
                <a:gd name="connsiteX1" fmla="*/ 670560 w 1371600"/>
                <a:gd name="connsiteY1" fmla="*/ 137972 h 1747316"/>
                <a:gd name="connsiteX2" fmla="*/ 1371600 w 1371600"/>
                <a:gd name="connsiteY2" fmla="*/ 192836 h 174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600" h="1747316">
                  <a:moveTo>
                    <a:pt x="0" y="1747316"/>
                  </a:moveTo>
                  <a:cubicBezTo>
                    <a:pt x="220980" y="1072184"/>
                    <a:pt x="441960" y="397052"/>
                    <a:pt x="670560" y="137972"/>
                  </a:cubicBezTo>
                  <a:cubicBezTo>
                    <a:pt x="899160" y="-121108"/>
                    <a:pt x="1135380" y="35864"/>
                    <a:pt x="1371600" y="19283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68766" y="6425720"/>
            <a:ext cx="6016855" cy="424444"/>
          </a:xfrm>
        </p:spPr>
        <p:txBody>
          <a:bodyPr/>
          <a:lstStyle/>
          <a:p>
            <a:r>
              <a:rPr lang="en-US"/>
              <a:t>Images: R. Richardson, PhD Thesis, University of Oxford, 2016,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72261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2" t="21750" r="16249" b="11000"/>
          <a:stretch/>
        </p:blipFill>
        <p:spPr bwMode="auto">
          <a:xfrm>
            <a:off x="2282444" y="1628800"/>
            <a:ext cx="4589499" cy="272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power engineers care about batteries?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Model fidelity (maybe) matters. </a:t>
            </a:r>
            <a:r>
              <a:rPr lang="en-US" dirty="0"/>
              <a:t>Example: optimally control a grid battery to </a:t>
            </a:r>
            <a:r>
              <a:rPr lang="en-US" dirty="0" err="1"/>
              <a:t>maximise</a:t>
            </a:r>
            <a:r>
              <a:rPr lang="en-US" dirty="0"/>
              <a:t> profit on wholesale arbitrage market: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83668" y="6395176"/>
            <a:ext cx="5976664" cy="424444"/>
          </a:xfrm>
        </p:spPr>
        <p:txBody>
          <a:bodyPr/>
          <a:lstStyle/>
          <a:p>
            <a:r>
              <a:rPr lang="en-US" dirty="0"/>
              <a:t>Reference: </a:t>
            </a:r>
            <a:r>
              <a:rPr lang="en-US" dirty="0" err="1"/>
              <a:t>Reniers</a:t>
            </a:r>
            <a:r>
              <a:rPr lang="en-US" dirty="0"/>
              <a:t> et al. J Power Sources 2018, 10.1016/j.jpowsour.2018.01.004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7544" y="3140968"/>
            <a:ext cx="5112568" cy="1368152"/>
            <a:chOff x="467544" y="3140968"/>
            <a:chExt cx="5112568" cy="1368152"/>
          </a:xfrm>
        </p:grpSpPr>
        <p:sp>
          <p:nvSpPr>
            <p:cNvPr id="6" name="Rounded Rectangle 5"/>
            <p:cNvSpPr/>
            <p:nvPr/>
          </p:nvSpPr>
          <p:spPr>
            <a:xfrm>
              <a:off x="3491880" y="3140968"/>
              <a:ext cx="2088232" cy="136815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7544" y="3645024"/>
              <a:ext cx="20944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</a:t>
              </a:r>
              <a:r>
                <a:rPr lang="en-US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ere </a:t>
              </a:r>
              <a:r>
                <a:rPr lang="en-US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is ‘the battery 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model’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562028" y="3825044"/>
              <a:ext cx="9298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ounded Rectangle 11"/>
          <p:cNvSpPr/>
          <p:nvPr/>
        </p:nvSpPr>
        <p:spPr>
          <a:xfrm>
            <a:off x="467544" y="4686316"/>
            <a:ext cx="8208912" cy="15841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If one assumes the battery is just a simple “bucket for energy”, one may </a:t>
            </a:r>
            <a:r>
              <a:rPr lang="en-US" sz="22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under-estimate the revenue and the costs</a:t>
            </a:r>
            <a:r>
              <a:rPr lang="en-US" sz="2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 Using a more nuanced dynamic battery model including degradation here almost doubles the profit, in our calculations, but is complex.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8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modelling – why is it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670098"/>
            <a:ext cx="6408712" cy="5495206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Design</a:t>
            </a:r>
            <a:r>
              <a:rPr lang="en-US"/>
              <a:t> (cell, pack)</a:t>
            </a:r>
          </a:p>
          <a:p>
            <a:pPr lvl="1"/>
            <a:r>
              <a:rPr lang="en-US"/>
              <a:t>How to predict </a:t>
            </a:r>
            <a:r>
              <a:rPr lang="en-US" err="1">
                <a:solidFill>
                  <a:srgbClr val="FF0000"/>
                </a:solidFill>
              </a:rPr>
              <a:t>behaviour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of a new</a:t>
            </a:r>
          </a:p>
          <a:p>
            <a:pPr marL="457200" lvl="1" indent="0">
              <a:buNone/>
            </a:pPr>
            <a:r>
              <a:rPr lang="en-US"/>
              <a:t>	chemistry</a:t>
            </a:r>
          </a:p>
          <a:p>
            <a:pPr lvl="1"/>
            <a:r>
              <a:rPr lang="en-US"/>
              <a:t>How do I design </a:t>
            </a:r>
            <a:r>
              <a:rPr lang="en-US">
                <a:solidFill>
                  <a:srgbClr val="FF0000"/>
                </a:solidFill>
              </a:rPr>
              <a:t>electrodes</a:t>
            </a:r>
            <a:endParaRPr lang="en-US"/>
          </a:p>
          <a:p>
            <a:pPr lvl="1"/>
            <a:r>
              <a:rPr lang="en-US"/>
              <a:t>How much </a:t>
            </a:r>
            <a:r>
              <a:rPr lang="en-US">
                <a:solidFill>
                  <a:srgbClr val="FF0000"/>
                </a:solidFill>
              </a:rPr>
              <a:t>heat</a:t>
            </a:r>
            <a:r>
              <a:rPr lang="en-US"/>
              <a:t> will my cell produce</a:t>
            </a:r>
          </a:p>
          <a:p>
            <a:pPr lvl="1"/>
            <a:r>
              <a:rPr lang="en-US"/>
              <a:t>How do I design a </a:t>
            </a:r>
            <a:r>
              <a:rPr lang="en-US">
                <a:solidFill>
                  <a:srgbClr val="FF0000"/>
                </a:solidFill>
              </a:rPr>
              <a:t>balancing</a:t>
            </a:r>
            <a:r>
              <a:rPr lang="en-US"/>
              <a:t> system</a:t>
            </a:r>
          </a:p>
          <a:p>
            <a:pPr lvl="1"/>
            <a:r>
              <a:rPr lang="en-US"/>
              <a:t>How do I </a:t>
            </a:r>
            <a:r>
              <a:rPr lang="en-US">
                <a:solidFill>
                  <a:srgbClr val="FF0000"/>
                </a:solidFill>
              </a:rPr>
              <a:t>match</a:t>
            </a:r>
            <a:r>
              <a:rPr lang="en-US"/>
              <a:t> cells within a pack</a:t>
            </a:r>
          </a:p>
          <a:p>
            <a:r>
              <a:rPr lang="en-US" b="1"/>
              <a:t>Estimation</a:t>
            </a:r>
            <a:r>
              <a:rPr lang="en-US"/>
              <a:t> (e.g. BMS, VSC)</a:t>
            </a:r>
          </a:p>
          <a:p>
            <a:pPr lvl="1"/>
            <a:r>
              <a:rPr lang="en-US"/>
              <a:t>State of </a:t>
            </a:r>
            <a:r>
              <a:rPr lang="en-US">
                <a:solidFill>
                  <a:srgbClr val="FF0000"/>
                </a:solidFill>
              </a:rPr>
              <a:t>charge</a:t>
            </a:r>
            <a:r>
              <a:rPr lang="en-US"/>
              <a:t> (SOC)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Temperature</a:t>
            </a:r>
          </a:p>
          <a:p>
            <a:pPr lvl="1"/>
            <a:r>
              <a:rPr lang="en-US"/>
              <a:t>State of </a:t>
            </a:r>
            <a:r>
              <a:rPr lang="en-US">
                <a:solidFill>
                  <a:srgbClr val="FF0000"/>
                </a:solidFill>
              </a:rPr>
              <a:t>health</a:t>
            </a:r>
            <a:r>
              <a:rPr lang="en-US"/>
              <a:t> (SOH)</a:t>
            </a:r>
          </a:p>
          <a:p>
            <a:pPr lvl="1"/>
            <a:r>
              <a:rPr lang="en-US"/>
              <a:t>Power capability</a:t>
            </a:r>
          </a:p>
          <a:p>
            <a:r>
              <a:rPr lang="en-US" b="1"/>
              <a:t>System integration &amp; control </a:t>
            </a:r>
            <a:r>
              <a:rPr lang="en-US"/>
              <a:t>(e.g. EMS, VSC)</a:t>
            </a:r>
          </a:p>
          <a:p>
            <a:pPr lvl="1"/>
            <a:r>
              <a:rPr lang="en-US"/>
              <a:t>What is the </a:t>
            </a:r>
            <a:r>
              <a:rPr lang="en-US">
                <a:solidFill>
                  <a:srgbClr val="FF0000"/>
                </a:solidFill>
              </a:rPr>
              <a:t>efficiency</a:t>
            </a:r>
            <a:r>
              <a:rPr lang="en-US"/>
              <a:t> map</a:t>
            </a:r>
          </a:p>
          <a:p>
            <a:pPr lvl="1"/>
            <a:r>
              <a:rPr lang="en-US"/>
              <a:t>What is the </a:t>
            </a:r>
            <a:r>
              <a:rPr lang="en-US">
                <a:solidFill>
                  <a:srgbClr val="FF0000"/>
                </a:solidFill>
              </a:rPr>
              <a:t>optimal (dis)charge profile</a:t>
            </a:r>
          </a:p>
          <a:p>
            <a:pPr lvl="1"/>
            <a:r>
              <a:rPr lang="en-US"/>
              <a:t>How </a:t>
            </a:r>
            <a:r>
              <a:rPr lang="en-US">
                <a:solidFill>
                  <a:srgbClr val="FF0000"/>
                </a:solidFill>
              </a:rPr>
              <a:t>long</a:t>
            </a:r>
            <a:r>
              <a:rPr lang="en-US"/>
              <a:t> will the batteries last</a:t>
            </a:r>
          </a:p>
          <a:p>
            <a:pPr lvl="1"/>
            <a:r>
              <a:rPr lang="en-US"/>
              <a:t>What </a:t>
            </a:r>
            <a:r>
              <a:rPr lang="en-US">
                <a:solidFill>
                  <a:srgbClr val="FF0000"/>
                </a:solidFill>
              </a:rPr>
              <a:t>voltages</a:t>
            </a:r>
            <a:r>
              <a:rPr lang="en-US"/>
              <a:t> will the inverter see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70FB-5E64-E145-BE72-8B2FD8DEC0FC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038" y="713756"/>
            <a:ext cx="3585997" cy="1584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434" y="2440188"/>
            <a:ext cx="2589802" cy="1780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8" t="5909" b="64700"/>
          <a:stretch/>
        </p:blipFill>
        <p:spPr>
          <a:xfrm>
            <a:off x="5076056" y="4944654"/>
            <a:ext cx="3892027" cy="134538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802889-860C-4049-BB6F-78A60B627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6420210"/>
            <a:ext cx="7272808" cy="424444"/>
          </a:xfrm>
        </p:spPr>
        <p:txBody>
          <a:bodyPr/>
          <a:lstStyle/>
          <a:p>
            <a:r>
              <a:rPr lang="en-US" dirty="0"/>
              <a:t>Images (top-bottom): Offer et al. J Power Sources 2012, 10.1016/j.jpowsour.2012.01.087, © Elsevier; JV </a:t>
            </a:r>
            <a:r>
              <a:rPr lang="en-US" dirty="0" err="1"/>
              <a:t>Barreras</a:t>
            </a:r>
            <a:r>
              <a:rPr lang="en-US" dirty="0"/>
              <a:t>; </a:t>
            </a:r>
            <a:r>
              <a:rPr lang="en-US" dirty="0" err="1"/>
              <a:t>Reniers</a:t>
            </a:r>
            <a:r>
              <a:rPr lang="en-US" dirty="0"/>
              <a:t> et al. J Power Sources 2018, 10.1016/j.jpowsour.2018.01.004, © Elsevier</a:t>
            </a:r>
          </a:p>
        </p:txBody>
      </p:sp>
    </p:spTree>
    <p:extLst>
      <p:ext uri="{BB962C8B-B14F-4D97-AF65-F5344CB8AC3E}">
        <p14:creationId xmlns:p14="http://schemas.microsoft.com/office/powerpoint/2010/main" val="184155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E9B8-CF77-644A-B1F9-CDC2AB82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Electrochemical devices are all similar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0A65E-26FD-2747-B7CC-3EC4DB0F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Electrically, in all electrochemical devices (</a:t>
            </a:r>
            <a:r>
              <a:rPr lang="en-US" dirty="0" err="1"/>
              <a:t>supercaps</a:t>
            </a:r>
            <a:r>
              <a:rPr lang="en-US" dirty="0"/>
              <a:t>, fuel cells, flow batteries) there is a </a:t>
            </a:r>
            <a:r>
              <a:rPr lang="en-US" dirty="0">
                <a:solidFill>
                  <a:srgbClr val="FF0000"/>
                </a:solidFill>
              </a:rPr>
              <a:t>voltage source</a:t>
            </a:r>
            <a:r>
              <a:rPr lang="en-US" dirty="0"/>
              <a:t>, and there are </a:t>
            </a:r>
            <a:r>
              <a:rPr lang="en-US" dirty="0">
                <a:solidFill>
                  <a:srgbClr val="FF0000"/>
                </a:solidFill>
              </a:rPr>
              <a:t>losses</a:t>
            </a:r>
            <a:r>
              <a:rPr lang="en-US" dirty="0"/>
              <a:t>*.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Batteries (e.g. li-ion) are similar, but exhibit transport limitations: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29FA8-702D-E148-9224-19F276E8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 by </a:t>
            </a:r>
            <a:r>
              <a:rPr lang="en-US" err="1"/>
              <a:t>Dr</a:t>
            </a:r>
            <a:r>
              <a:rPr lang="en-US"/>
              <a:t> Jorge Varela </a:t>
            </a:r>
            <a:r>
              <a:rPr lang="en-US" err="1"/>
              <a:t>Barreras</a:t>
            </a:r>
            <a:r>
              <a:rPr lang="en-US"/>
              <a:t>, used with permission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204AD-3FB3-8747-A51D-BAC14DC5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81F078-DF71-7346-B633-28BF7E0B3D05}"/>
              </a:ext>
            </a:extLst>
          </p:cNvPr>
          <p:cNvGrpSpPr/>
          <p:nvPr/>
        </p:nvGrpSpPr>
        <p:grpSpPr>
          <a:xfrm rot="10800000">
            <a:off x="3596930" y="1659067"/>
            <a:ext cx="2441126" cy="868019"/>
            <a:chOff x="948542" y="749876"/>
            <a:chExt cx="3729634" cy="132618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86F9AF-4880-C943-BECF-5DA41CC3A275}"/>
                </a:ext>
              </a:extLst>
            </p:cNvPr>
            <p:cNvCxnSpPr/>
            <p:nvPr/>
          </p:nvCxnSpPr>
          <p:spPr>
            <a:xfrm>
              <a:off x="2611943" y="1781246"/>
              <a:ext cx="79209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AA6234-B1B3-664F-8C6A-0DC7C92EAF53}"/>
                </a:ext>
              </a:extLst>
            </p:cNvPr>
            <p:cNvCxnSpPr/>
            <p:nvPr/>
          </p:nvCxnSpPr>
          <p:spPr>
            <a:xfrm>
              <a:off x="3404040" y="1633965"/>
              <a:ext cx="0" cy="2755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1BD6F5-AA00-1B41-B207-A6EB6ED5D2B7}"/>
                </a:ext>
              </a:extLst>
            </p:cNvPr>
            <p:cNvCxnSpPr/>
            <p:nvPr/>
          </p:nvCxnSpPr>
          <p:spPr>
            <a:xfrm>
              <a:off x="3576235" y="1456230"/>
              <a:ext cx="0" cy="619833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C670E4A-E0DA-774F-A261-4C633EC1288A}"/>
                </a:ext>
              </a:extLst>
            </p:cNvPr>
            <p:cNvCxnSpPr/>
            <p:nvPr/>
          </p:nvCxnSpPr>
          <p:spPr>
            <a:xfrm>
              <a:off x="3576235" y="1777235"/>
              <a:ext cx="9641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515170-F305-7647-8900-22126DD4FBCF}"/>
                </a:ext>
              </a:extLst>
            </p:cNvPr>
            <p:cNvCxnSpPr/>
            <p:nvPr/>
          </p:nvCxnSpPr>
          <p:spPr>
            <a:xfrm flipV="1">
              <a:off x="1028700" y="1776759"/>
              <a:ext cx="773673" cy="47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405792-CF46-6D49-A863-271C53167109}"/>
                </a:ext>
              </a:extLst>
            </p:cNvPr>
            <p:cNvSpPr/>
            <p:nvPr/>
          </p:nvSpPr>
          <p:spPr>
            <a:xfrm>
              <a:off x="948542" y="1698918"/>
              <a:ext cx="137756" cy="1377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22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7B15C0-87C6-C44D-8461-73BDC7C66555}"/>
                </a:ext>
              </a:extLst>
            </p:cNvPr>
            <p:cNvSpPr/>
            <p:nvPr/>
          </p:nvSpPr>
          <p:spPr>
            <a:xfrm>
              <a:off x="4540420" y="1704385"/>
              <a:ext cx="137756" cy="1377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22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F30D93E-DD63-5747-9CE8-F2836EB40CB4}"/>
                    </a:ext>
                  </a:extLst>
                </p:cNvPr>
                <p:cNvSpPr/>
                <p:nvPr/>
              </p:nvSpPr>
              <p:spPr>
                <a:xfrm rot="10800000">
                  <a:off x="2946349" y="749876"/>
                  <a:ext cx="915383" cy="5642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a-DK" i="0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OC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F30D93E-DD63-5747-9CE8-F2836EB40C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2946349" y="749876"/>
                  <a:ext cx="915383" cy="5642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756C845-28D4-EB43-A5CF-2770E065B50D}"/>
                    </a:ext>
                  </a:extLst>
                </p:cNvPr>
                <p:cNvSpPr/>
                <p:nvPr/>
              </p:nvSpPr>
              <p:spPr>
                <a:xfrm rot="10800000">
                  <a:off x="1864953" y="952602"/>
                  <a:ext cx="598565" cy="5642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756C845-28D4-EB43-A5CF-2770E065B5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1864953" y="952602"/>
                  <a:ext cx="598565" cy="5642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1636AC-8D0A-184E-89AC-0BFFDC7C5BCD}"/>
                </a:ext>
              </a:extLst>
            </p:cNvPr>
            <p:cNvSpPr/>
            <p:nvPr/>
          </p:nvSpPr>
          <p:spPr>
            <a:xfrm>
              <a:off x="1716529" y="1633965"/>
              <a:ext cx="895414" cy="2755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722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AAA8A32-6736-8E4C-B00D-9AF4C17E09B0}"/>
                    </a:ext>
                  </a:extLst>
                </p:cNvPr>
                <p:cNvSpPr/>
                <p:nvPr/>
              </p:nvSpPr>
              <p:spPr>
                <a:xfrm>
                  <a:off x="3593677" y="1234742"/>
                  <a:ext cx="375424" cy="3277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530" i="1">
                            <a:latin typeface="Cambria Math"/>
                          </a:rPr>
                          <m:t>+</m:t>
                        </m:r>
                      </m:oMath>
                    </m:oMathPara>
                  </a14:m>
                  <a:endParaRPr lang="en-US" sz="153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677" y="1234742"/>
                  <a:ext cx="375424" cy="32778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21951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2901980-FAEF-E842-9824-CDD6130FB3D4}"/>
                    </a:ext>
                  </a:extLst>
                </p:cNvPr>
                <p:cNvSpPr/>
                <p:nvPr/>
              </p:nvSpPr>
              <p:spPr>
                <a:xfrm>
                  <a:off x="2957240" y="1272142"/>
                  <a:ext cx="375424" cy="3277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530" i="1">
                            <a:latin typeface="Cambria Math"/>
                          </a:rPr>
                          <m:t>−</m:t>
                        </m:r>
                      </m:oMath>
                    </m:oMathPara>
                  </a14:m>
                  <a:endParaRPr lang="en-US" sz="153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240" y="1272142"/>
                  <a:ext cx="375424" cy="32778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0000" b="-2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F701CC6-303F-1042-AC33-56E48D23B3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43608" y="2832512"/>
              <a:ext cx="6338550" cy="111252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5400000" algn="ctr" rotWithShape="0">
                        <a:schemeClr val="bg1"/>
                      </a:outerShdw>
                    </a:effectLst>
                    <a:tableStyleId>{D113A9D2-9D6B-4929-AA2D-F23B5EE8CBE7}</a:tableStyleId>
                  </a:tblPr>
                  <a:tblGrid>
                    <a:gridCol w="1658030">
                      <a:extLst>
                        <a:ext uri="{9D8B030D-6E8A-4147-A177-3AD203B41FA5}">
                          <a16:colId xmlns:a16="http://schemas.microsoft.com/office/drawing/2014/main" val="1037821997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1221149061"/>
                        </a:ext>
                      </a:extLst>
                    </a:gridCol>
                    <a:gridCol w="2592288">
                      <a:extLst>
                        <a:ext uri="{9D8B030D-6E8A-4147-A177-3AD203B41FA5}">
                          <a16:colId xmlns:a16="http://schemas.microsoft.com/office/drawing/2014/main" val="34904016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>
                              <a:solidFill>
                                <a:schemeClr val="tx1"/>
                              </a:solidFill>
                              <a:effectLst/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Supercap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oc</m:t>
                                    </m:r>
                                  </m:sub>
                                </m:sSub>
                                <m:r>
                                  <a:rPr lang="en-GB" b="0" i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GB" b="0" i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b="0" i="0">
                            <a:solidFill>
                              <a:schemeClr val="tx1"/>
                            </a:solidFill>
                            <a:effectLst/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b="0" i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b="0" i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i="0">
                            <a:solidFill>
                              <a:schemeClr val="tx1"/>
                            </a:solidFill>
                            <a:effectLst/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marL="36000" marR="36000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976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>
                              <a:solidFill>
                                <a:schemeClr val="tx1"/>
                              </a:solidFill>
                              <a:effectLst/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Fuel cell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oc</m:t>
                                    </m:r>
                                  </m:sub>
                                </m:sSub>
                                <m:r>
                                  <a:rPr lang="en-GB" b="0" i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i="0">
                            <a:solidFill>
                              <a:schemeClr val="tx1"/>
                            </a:solidFill>
                            <a:effectLst/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b>
                                </m:sSub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kin</m:t>
                                    </m:r>
                                  </m:sub>
                                </m:sSub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diff</m:t>
                                    </m:r>
                                  </m:sub>
                                </m:sSub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</a:endParaRPr>
                        </a:p>
                      </a:txBody>
                      <a:tcPr marL="36000" marR="36000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6901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>
                              <a:solidFill>
                                <a:schemeClr val="tx1"/>
                              </a:solidFill>
                              <a:effectLst/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Flow battery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oc</m:t>
                                    </m:r>
                                  </m:sub>
                                </m:sSub>
                                <m:r>
                                  <a:rPr lang="en-GB" b="0" i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>
                            <a:solidFill>
                              <a:schemeClr val="tx1"/>
                            </a:solidFill>
                            <a:effectLst/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b>
                                </m:sSub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kin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i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</a:endParaRPr>
                        </a:p>
                      </a:txBody>
                      <a:tcPr marL="36000" marR="36000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28981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F701CC6-303F-1042-AC33-56E48D23B3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157577"/>
                  </p:ext>
                </p:extLst>
              </p:nvPr>
            </p:nvGraphicFramePr>
            <p:xfrm>
              <a:off x="1043608" y="2832512"/>
              <a:ext cx="6338550" cy="111252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5400000" algn="ctr" rotWithShape="0">
                        <a:schemeClr val="bg1"/>
                      </a:outerShdw>
                    </a:effectLst>
                    <a:tableStyleId>{D113A9D2-9D6B-4929-AA2D-F23B5EE8CBE7}</a:tableStyleId>
                  </a:tblPr>
                  <a:tblGrid>
                    <a:gridCol w="1658030">
                      <a:extLst>
                        <a:ext uri="{9D8B030D-6E8A-4147-A177-3AD203B41FA5}">
                          <a16:colId xmlns:a16="http://schemas.microsoft.com/office/drawing/2014/main" val="1037821997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1221149061"/>
                        </a:ext>
                      </a:extLst>
                    </a:gridCol>
                    <a:gridCol w="2592288">
                      <a:extLst>
                        <a:ext uri="{9D8B030D-6E8A-4147-A177-3AD203B41FA5}">
                          <a16:colId xmlns:a16="http://schemas.microsoft.com/office/drawing/2014/main" val="34904016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>
                              <a:solidFill>
                                <a:schemeClr val="tx1"/>
                              </a:solidFill>
                              <a:effectLst/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Supercap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2424" t="-10345" r="-126061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549" t="-10345" r="-1961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5976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>
                              <a:solidFill>
                                <a:schemeClr val="tx1"/>
                              </a:solidFill>
                              <a:effectLst/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Fuel cell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2424" t="-106667" r="-126061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549" t="-106667" r="-1961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6901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>
                              <a:solidFill>
                                <a:schemeClr val="tx1"/>
                              </a:solidFill>
                              <a:effectLst/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Flow battery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82424" t="-213793" r="-126061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47549" t="-213793" r="-1961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28981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290609A-2190-C049-ADCC-C5D8B1DF8BF7}"/>
              </a:ext>
            </a:extLst>
          </p:cNvPr>
          <p:cNvSpPr txBox="1">
            <a:spLocks/>
          </p:cNvSpPr>
          <p:nvPr/>
        </p:nvSpPr>
        <p:spPr>
          <a:xfrm>
            <a:off x="66853" y="5827913"/>
            <a:ext cx="8016114" cy="558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/>
                </a:solidFill>
              </a:rPr>
              <a:t>* Ignoring, in this simple model, additional dynamics, and ignoring mechanical losses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FC309A-51D5-7548-9FEA-07E5F74D6A1D}"/>
              </a:ext>
            </a:extLst>
          </p:cNvPr>
          <p:cNvCxnSpPr/>
          <p:nvPr/>
        </p:nvCxnSpPr>
        <p:spPr>
          <a:xfrm flipV="1">
            <a:off x="4788024" y="1454388"/>
            <a:ext cx="0" cy="1296144"/>
          </a:xfrm>
          <a:prstGeom prst="line">
            <a:avLst/>
          </a:prstGeom>
          <a:ln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CE614A39-67E0-004D-A19B-013C1B07EB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43608" y="4770903"/>
              <a:ext cx="6338550" cy="37084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5400000" algn="ctr" rotWithShape="0">
                        <a:schemeClr val="bg1"/>
                      </a:outerShdw>
                    </a:effectLst>
                    <a:tableStyleId>{D113A9D2-9D6B-4929-AA2D-F23B5EE8CBE7}</a:tableStyleId>
                  </a:tblPr>
                  <a:tblGrid>
                    <a:gridCol w="1658030">
                      <a:extLst>
                        <a:ext uri="{9D8B030D-6E8A-4147-A177-3AD203B41FA5}">
                          <a16:colId xmlns:a16="http://schemas.microsoft.com/office/drawing/2014/main" val="3596521420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454425424"/>
                        </a:ext>
                      </a:extLst>
                    </a:gridCol>
                    <a:gridCol w="2592288">
                      <a:extLst>
                        <a:ext uri="{9D8B030D-6E8A-4147-A177-3AD203B41FA5}">
                          <a16:colId xmlns:a16="http://schemas.microsoft.com/office/drawing/2014/main" val="4158538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>
                              <a:solidFill>
                                <a:schemeClr val="tx1"/>
                              </a:solidFill>
                              <a:effectLst/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Battery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oc</m:t>
                                    </m:r>
                                  </m:sub>
                                </m:sSub>
                                <m:r>
                                  <a:rPr lang="en-GB" b="0" i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0">
                            <a:solidFill>
                              <a:schemeClr val="tx1"/>
                            </a:solidFill>
                            <a:effectLst/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sub>
                                </m:sSub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kin</m:t>
                                    </m:r>
                                  </m:sub>
                                </m:sSub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diff</m:t>
                                    </m:r>
                                  </m:sub>
                                </m:sSub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</a:endParaRPr>
                        </a:p>
                      </a:txBody>
                      <a:tcPr marL="36000" marR="36000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58978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CE614A39-67E0-004D-A19B-013C1B07EB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6084942"/>
                  </p:ext>
                </p:extLst>
              </p:nvPr>
            </p:nvGraphicFramePr>
            <p:xfrm>
              <a:off x="1043608" y="4770903"/>
              <a:ext cx="6338550" cy="37084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5400000" algn="ctr" rotWithShape="0">
                        <a:schemeClr val="bg1"/>
                      </a:outerShdw>
                    </a:effectLst>
                    <a:tableStyleId>{D113A9D2-9D6B-4929-AA2D-F23B5EE8CBE7}</a:tableStyleId>
                  </a:tblPr>
                  <a:tblGrid>
                    <a:gridCol w="1658030">
                      <a:extLst>
                        <a:ext uri="{9D8B030D-6E8A-4147-A177-3AD203B41FA5}">
                          <a16:colId xmlns:a16="http://schemas.microsoft.com/office/drawing/2014/main" val="3596521420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454425424"/>
                        </a:ext>
                      </a:extLst>
                    </a:gridCol>
                    <a:gridCol w="2592288">
                      <a:extLst>
                        <a:ext uri="{9D8B030D-6E8A-4147-A177-3AD203B41FA5}">
                          <a16:colId xmlns:a16="http://schemas.microsoft.com/office/drawing/2014/main" val="41585386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>
                              <a:solidFill>
                                <a:schemeClr val="tx1"/>
                              </a:solidFill>
                              <a:effectLst/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Battery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82424" t="-6667" r="-126061" b="-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6000" marR="36000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549" t="-6667" r="-1961" b="-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58978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29A4FE5-FD5B-704A-8D6D-CF8F3319342C}"/>
              </a:ext>
            </a:extLst>
          </p:cNvPr>
          <p:cNvSpPr txBox="1"/>
          <p:nvPr/>
        </p:nvSpPr>
        <p:spPr>
          <a:xfrm>
            <a:off x="4949324" y="5421619"/>
            <a:ext cx="300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ohmic     kinetics    diffusion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6725FA-14A0-BB48-BFC4-BEBAE525E3BF}"/>
              </a:ext>
            </a:extLst>
          </p:cNvPr>
          <p:cNvCxnSpPr/>
          <p:nvPr/>
        </p:nvCxnSpPr>
        <p:spPr>
          <a:xfrm flipV="1">
            <a:off x="5438245" y="5141743"/>
            <a:ext cx="115661" cy="279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DD4B43-EBF3-1842-94E3-9CDAE85E2758}"/>
              </a:ext>
            </a:extLst>
          </p:cNvPr>
          <p:cNvCxnSpPr>
            <a:cxnSpLocks/>
          </p:cNvCxnSpPr>
          <p:nvPr/>
        </p:nvCxnSpPr>
        <p:spPr>
          <a:xfrm flipH="1" flipV="1">
            <a:off x="6156176" y="5141743"/>
            <a:ext cx="72008" cy="279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DE4F9CC-2F78-AD41-988D-03DD445EFA38}"/>
              </a:ext>
            </a:extLst>
          </p:cNvPr>
          <p:cNvCxnSpPr>
            <a:cxnSpLocks/>
          </p:cNvCxnSpPr>
          <p:nvPr/>
        </p:nvCxnSpPr>
        <p:spPr>
          <a:xfrm flipH="1" flipV="1">
            <a:off x="6839815" y="5141743"/>
            <a:ext cx="328099" cy="279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5E851E2-312F-2A4D-A336-B4BE7667D894}"/>
              </a:ext>
            </a:extLst>
          </p:cNvPr>
          <p:cNvSpPr txBox="1"/>
          <p:nvPr/>
        </p:nvSpPr>
        <p:spPr>
          <a:xfrm>
            <a:off x="3966001" y="5410920"/>
            <a:ext cx="77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SOC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57B08D-E0BC-AB43-9D5D-4944839AD520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354811" y="5116106"/>
            <a:ext cx="21193" cy="294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6001" y="1454388"/>
            <a:ext cx="165309" cy="204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5425440" y="1389888"/>
            <a:ext cx="2098888" cy="280416"/>
          </a:xfrm>
          <a:custGeom>
            <a:avLst/>
            <a:gdLst>
              <a:gd name="connsiteX0" fmla="*/ 1755648 w 1755648"/>
              <a:gd name="connsiteY0" fmla="*/ 0 h 280416"/>
              <a:gd name="connsiteX1" fmla="*/ 877824 w 1755648"/>
              <a:gd name="connsiteY1" fmla="*/ 195072 h 280416"/>
              <a:gd name="connsiteX2" fmla="*/ 256032 w 1755648"/>
              <a:gd name="connsiteY2" fmla="*/ 195072 h 280416"/>
              <a:gd name="connsiteX3" fmla="*/ 0 w 1755648"/>
              <a:gd name="connsiteY3" fmla="*/ 280416 h 28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648" h="280416">
                <a:moveTo>
                  <a:pt x="1755648" y="0"/>
                </a:moveTo>
                <a:cubicBezTo>
                  <a:pt x="1441704" y="81280"/>
                  <a:pt x="1127760" y="162560"/>
                  <a:pt x="877824" y="195072"/>
                </a:cubicBezTo>
                <a:cubicBezTo>
                  <a:pt x="627888" y="227584"/>
                  <a:pt x="402336" y="180848"/>
                  <a:pt x="256032" y="195072"/>
                </a:cubicBezTo>
                <a:cubicBezTo>
                  <a:pt x="109728" y="209296"/>
                  <a:pt x="54864" y="244856"/>
                  <a:pt x="0" y="280416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3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state of charge in lithium-ion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Cell SOC must be defined against </a:t>
            </a:r>
            <a:r>
              <a:rPr lang="en-US">
                <a:solidFill>
                  <a:srgbClr val="FF0000"/>
                </a:solidFill>
              </a:rPr>
              <a:t>cell open circuit voltage</a:t>
            </a:r>
            <a:r>
              <a:rPr lang="en-US"/>
              <a:t>.</a:t>
            </a:r>
          </a:p>
          <a:p>
            <a:r>
              <a:rPr lang="en-US"/>
              <a:t>Cell OCV is a combination of </a:t>
            </a:r>
            <a:r>
              <a:rPr lang="en-US">
                <a:solidFill>
                  <a:srgbClr val="FF0000"/>
                </a:solidFill>
              </a:rPr>
              <a:t>positive &amp; negative electrode OCV</a:t>
            </a:r>
            <a:r>
              <a:rPr lang="en-US"/>
              <a:t>.</a:t>
            </a:r>
          </a:p>
          <a:p>
            <a:r>
              <a:rPr lang="en-US"/>
              <a:t>Voltage </a:t>
            </a:r>
            <a:r>
              <a:rPr lang="en-US" b="1"/>
              <a:t>limits</a:t>
            </a:r>
            <a:r>
              <a:rPr lang="en-US"/>
              <a:t> are established against each electrode.</a:t>
            </a:r>
          </a:p>
          <a:p>
            <a:r>
              <a:rPr lang="en-US"/>
              <a:t>These dictate the </a:t>
            </a:r>
            <a:r>
              <a:rPr lang="en-US">
                <a:solidFill>
                  <a:srgbClr val="FF0000"/>
                </a:solidFill>
              </a:rPr>
              <a:t>cell OCV min/max</a:t>
            </a:r>
            <a:r>
              <a:rPr lang="en-US"/>
              <a:t>, and hence </a:t>
            </a:r>
            <a:r>
              <a:rPr lang="en-US">
                <a:solidFill>
                  <a:srgbClr val="FF0000"/>
                </a:solidFill>
              </a:rPr>
              <a:t>SOC min/max</a:t>
            </a:r>
            <a:r>
              <a:rPr lang="en-US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 </a:t>
            </a:r>
            <a:r>
              <a:rPr lang="en-US" err="1"/>
              <a:t>Birkl</a:t>
            </a:r>
            <a:r>
              <a:rPr lang="en-US"/>
              <a:t>, Howey et al. J ECS 162(12):A2271-2280, 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3" descr="C:\Users\pemb4146\Documents\MATLAB\Deg_mech_model\Deg_mech_model\simRef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2264" y="2564904"/>
            <a:ext cx="5449860" cy="334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6191743" y="5633110"/>
            <a:ext cx="1296144" cy="820226"/>
          </a:xfrm>
          <a:custGeom>
            <a:avLst/>
            <a:gdLst>
              <a:gd name="connsiteX0" fmla="*/ 0 w 1296144"/>
              <a:gd name="connsiteY0" fmla="*/ 108014 h 648072"/>
              <a:gd name="connsiteX1" fmla="*/ 108014 w 1296144"/>
              <a:gd name="connsiteY1" fmla="*/ 0 h 648072"/>
              <a:gd name="connsiteX2" fmla="*/ 216024 w 1296144"/>
              <a:gd name="connsiteY2" fmla="*/ 0 h 648072"/>
              <a:gd name="connsiteX3" fmla="*/ 132077 w 1296144"/>
              <a:gd name="connsiteY3" fmla="*/ -172154 h 648072"/>
              <a:gd name="connsiteX4" fmla="*/ 540060 w 1296144"/>
              <a:gd name="connsiteY4" fmla="*/ 0 h 648072"/>
              <a:gd name="connsiteX5" fmla="*/ 1188130 w 1296144"/>
              <a:gd name="connsiteY5" fmla="*/ 0 h 648072"/>
              <a:gd name="connsiteX6" fmla="*/ 1296144 w 1296144"/>
              <a:gd name="connsiteY6" fmla="*/ 108014 h 648072"/>
              <a:gd name="connsiteX7" fmla="*/ 1296144 w 1296144"/>
              <a:gd name="connsiteY7" fmla="*/ 108012 h 648072"/>
              <a:gd name="connsiteX8" fmla="*/ 1296144 w 1296144"/>
              <a:gd name="connsiteY8" fmla="*/ 108012 h 648072"/>
              <a:gd name="connsiteX9" fmla="*/ 1296144 w 1296144"/>
              <a:gd name="connsiteY9" fmla="*/ 270030 h 648072"/>
              <a:gd name="connsiteX10" fmla="*/ 1296144 w 1296144"/>
              <a:gd name="connsiteY10" fmla="*/ 540058 h 648072"/>
              <a:gd name="connsiteX11" fmla="*/ 1188130 w 1296144"/>
              <a:gd name="connsiteY11" fmla="*/ 648072 h 648072"/>
              <a:gd name="connsiteX12" fmla="*/ 540060 w 1296144"/>
              <a:gd name="connsiteY12" fmla="*/ 648072 h 648072"/>
              <a:gd name="connsiteX13" fmla="*/ 216024 w 1296144"/>
              <a:gd name="connsiteY13" fmla="*/ 648072 h 648072"/>
              <a:gd name="connsiteX14" fmla="*/ 216024 w 1296144"/>
              <a:gd name="connsiteY14" fmla="*/ 648072 h 648072"/>
              <a:gd name="connsiteX15" fmla="*/ 108014 w 1296144"/>
              <a:gd name="connsiteY15" fmla="*/ 648072 h 648072"/>
              <a:gd name="connsiteX16" fmla="*/ 0 w 1296144"/>
              <a:gd name="connsiteY16" fmla="*/ 540058 h 648072"/>
              <a:gd name="connsiteX17" fmla="*/ 0 w 1296144"/>
              <a:gd name="connsiteY17" fmla="*/ 270030 h 648072"/>
              <a:gd name="connsiteX18" fmla="*/ 0 w 1296144"/>
              <a:gd name="connsiteY18" fmla="*/ 108012 h 648072"/>
              <a:gd name="connsiteX19" fmla="*/ 0 w 1296144"/>
              <a:gd name="connsiteY19" fmla="*/ 108012 h 648072"/>
              <a:gd name="connsiteX20" fmla="*/ 0 w 1296144"/>
              <a:gd name="connsiteY20" fmla="*/ 108014 h 648072"/>
              <a:gd name="connsiteX0" fmla="*/ 0 w 1296144"/>
              <a:gd name="connsiteY0" fmla="*/ 280168 h 820226"/>
              <a:gd name="connsiteX1" fmla="*/ 108014 w 1296144"/>
              <a:gd name="connsiteY1" fmla="*/ 172154 h 820226"/>
              <a:gd name="connsiteX2" fmla="*/ 275844 w 1296144"/>
              <a:gd name="connsiteY2" fmla="*/ 172154 h 820226"/>
              <a:gd name="connsiteX3" fmla="*/ 132077 w 1296144"/>
              <a:gd name="connsiteY3" fmla="*/ 0 h 820226"/>
              <a:gd name="connsiteX4" fmla="*/ 540060 w 1296144"/>
              <a:gd name="connsiteY4" fmla="*/ 172154 h 820226"/>
              <a:gd name="connsiteX5" fmla="*/ 1188130 w 1296144"/>
              <a:gd name="connsiteY5" fmla="*/ 172154 h 820226"/>
              <a:gd name="connsiteX6" fmla="*/ 1296144 w 1296144"/>
              <a:gd name="connsiteY6" fmla="*/ 280168 h 820226"/>
              <a:gd name="connsiteX7" fmla="*/ 1296144 w 1296144"/>
              <a:gd name="connsiteY7" fmla="*/ 280166 h 820226"/>
              <a:gd name="connsiteX8" fmla="*/ 1296144 w 1296144"/>
              <a:gd name="connsiteY8" fmla="*/ 280166 h 820226"/>
              <a:gd name="connsiteX9" fmla="*/ 1296144 w 1296144"/>
              <a:gd name="connsiteY9" fmla="*/ 442184 h 820226"/>
              <a:gd name="connsiteX10" fmla="*/ 1296144 w 1296144"/>
              <a:gd name="connsiteY10" fmla="*/ 712212 h 820226"/>
              <a:gd name="connsiteX11" fmla="*/ 1188130 w 1296144"/>
              <a:gd name="connsiteY11" fmla="*/ 820226 h 820226"/>
              <a:gd name="connsiteX12" fmla="*/ 540060 w 1296144"/>
              <a:gd name="connsiteY12" fmla="*/ 820226 h 820226"/>
              <a:gd name="connsiteX13" fmla="*/ 216024 w 1296144"/>
              <a:gd name="connsiteY13" fmla="*/ 820226 h 820226"/>
              <a:gd name="connsiteX14" fmla="*/ 216024 w 1296144"/>
              <a:gd name="connsiteY14" fmla="*/ 820226 h 820226"/>
              <a:gd name="connsiteX15" fmla="*/ 108014 w 1296144"/>
              <a:gd name="connsiteY15" fmla="*/ 820226 h 820226"/>
              <a:gd name="connsiteX16" fmla="*/ 0 w 1296144"/>
              <a:gd name="connsiteY16" fmla="*/ 712212 h 820226"/>
              <a:gd name="connsiteX17" fmla="*/ 0 w 1296144"/>
              <a:gd name="connsiteY17" fmla="*/ 442184 h 820226"/>
              <a:gd name="connsiteX18" fmla="*/ 0 w 1296144"/>
              <a:gd name="connsiteY18" fmla="*/ 280166 h 820226"/>
              <a:gd name="connsiteX19" fmla="*/ 0 w 1296144"/>
              <a:gd name="connsiteY19" fmla="*/ 280166 h 820226"/>
              <a:gd name="connsiteX20" fmla="*/ 0 w 1296144"/>
              <a:gd name="connsiteY20" fmla="*/ 280168 h 820226"/>
              <a:gd name="connsiteX0" fmla="*/ 0 w 1296144"/>
              <a:gd name="connsiteY0" fmla="*/ 280168 h 820226"/>
              <a:gd name="connsiteX1" fmla="*/ 108014 w 1296144"/>
              <a:gd name="connsiteY1" fmla="*/ 172154 h 820226"/>
              <a:gd name="connsiteX2" fmla="*/ 275844 w 1296144"/>
              <a:gd name="connsiteY2" fmla="*/ 172154 h 820226"/>
              <a:gd name="connsiteX3" fmla="*/ 132077 w 1296144"/>
              <a:gd name="connsiteY3" fmla="*/ 0 h 820226"/>
              <a:gd name="connsiteX4" fmla="*/ 437510 w 1296144"/>
              <a:gd name="connsiteY4" fmla="*/ 180700 h 820226"/>
              <a:gd name="connsiteX5" fmla="*/ 1188130 w 1296144"/>
              <a:gd name="connsiteY5" fmla="*/ 172154 h 820226"/>
              <a:gd name="connsiteX6" fmla="*/ 1296144 w 1296144"/>
              <a:gd name="connsiteY6" fmla="*/ 280168 h 820226"/>
              <a:gd name="connsiteX7" fmla="*/ 1296144 w 1296144"/>
              <a:gd name="connsiteY7" fmla="*/ 280166 h 820226"/>
              <a:gd name="connsiteX8" fmla="*/ 1296144 w 1296144"/>
              <a:gd name="connsiteY8" fmla="*/ 280166 h 820226"/>
              <a:gd name="connsiteX9" fmla="*/ 1296144 w 1296144"/>
              <a:gd name="connsiteY9" fmla="*/ 442184 h 820226"/>
              <a:gd name="connsiteX10" fmla="*/ 1296144 w 1296144"/>
              <a:gd name="connsiteY10" fmla="*/ 712212 h 820226"/>
              <a:gd name="connsiteX11" fmla="*/ 1188130 w 1296144"/>
              <a:gd name="connsiteY11" fmla="*/ 820226 h 820226"/>
              <a:gd name="connsiteX12" fmla="*/ 540060 w 1296144"/>
              <a:gd name="connsiteY12" fmla="*/ 820226 h 820226"/>
              <a:gd name="connsiteX13" fmla="*/ 216024 w 1296144"/>
              <a:gd name="connsiteY13" fmla="*/ 820226 h 820226"/>
              <a:gd name="connsiteX14" fmla="*/ 216024 w 1296144"/>
              <a:gd name="connsiteY14" fmla="*/ 820226 h 820226"/>
              <a:gd name="connsiteX15" fmla="*/ 108014 w 1296144"/>
              <a:gd name="connsiteY15" fmla="*/ 820226 h 820226"/>
              <a:gd name="connsiteX16" fmla="*/ 0 w 1296144"/>
              <a:gd name="connsiteY16" fmla="*/ 712212 h 820226"/>
              <a:gd name="connsiteX17" fmla="*/ 0 w 1296144"/>
              <a:gd name="connsiteY17" fmla="*/ 442184 h 820226"/>
              <a:gd name="connsiteX18" fmla="*/ 0 w 1296144"/>
              <a:gd name="connsiteY18" fmla="*/ 280166 h 820226"/>
              <a:gd name="connsiteX19" fmla="*/ 0 w 1296144"/>
              <a:gd name="connsiteY19" fmla="*/ 280166 h 820226"/>
              <a:gd name="connsiteX20" fmla="*/ 0 w 1296144"/>
              <a:gd name="connsiteY20" fmla="*/ 280168 h 82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96144" h="820226">
                <a:moveTo>
                  <a:pt x="0" y="280168"/>
                </a:moveTo>
                <a:cubicBezTo>
                  <a:pt x="0" y="220514"/>
                  <a:pt x="48360" y="172154"/>
                  <a:pt x="108014" y="172154"/>
                </a:cubicBezTo>
                <a:lnTo>
                  <a:pt x="275844" y="172154"/>
                </a:lnTo>
                <a:lnTo>
                  <a:pt x="132077" y="0"/>
                </a:lnTo>
                <a:lnTo>
                  <a:pt x="437510" y="180700"/>
                </a:lnTo>
                <a:lnTo>
                  <a:pt x="1188130" y="172154"/>
                </a:lnTo>
                <a:cubicBezTo>
                  <a:pt x="1247784" y="172154"/>
                  <a:pt x="1296144" y="220514"/>
                  <a:pt x="1296144" y="280168"/>
                </a:cubicBezTo>
                <a:lnTo>
                  <a:pt x="1296144" y="280166"/>
                </a:lnTo>
                <a:lnTo>
                  <a:pt x="1296144" y="280166"/>
                </a:lnTo>
                <a:lnTo>
                  <a:pt x="1296144" y="442184"/>
                </a:lnTo>
                <a:lnTo>
                  <a:pt x="1296144" y="712212"/>
                </a:lnTo>
                <a:cubicBezTo>
                  <a:pt x="1296144" y="771866"/>
                  <a:pt x="1247784" y="820226"/>
                  <a:pt x="1188130" y="820226"/>
                </a:cubicBezTo>
                <a:lnTo>
                  <a:pt x="540060" y="820226"/>
                </a:lnTo>
                <a:lnTo>
                  <a:pt x="216024" y="820226"/>
                </a:lnTo>
                <a:lnTo>
                  <a:pt x="216024" y="820226"/>
                </a:lnTo>
                <a:lnTo>
                  <a:pt x="108014" y="820226"/>
                </a:lnTo>
                <a:cubicBezTo>
                  <a:pt x="48360" y="820226"/>
                  <a:pt x="0" y="771866"/>
                  <a:pt x="0" y="712212"/>
                </a:cubicBezTo>
                <a:lnTo>
                  <a:pt x="0" y="442184"/>
                </a:lnTo>
                <a:lnTo>
                  <a:pt x="0" y="280166"/>
                </a:lnTo>
                <a:lnTo>
                  <a:pt x="0" y="280166"/>
                </a:lnTo>
                <a:lnTo>
                  <a:pt x="0" y="28016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SOC min (full discharge)</a:t>
            </a:r>
          </a:p>
        </p:txBody>
      </p:sp>
      <p:sp>
        <p:nvSpPr>
          <p:cNvPr id="8" name="Rounded Rectangular Callout 6"/>
          <p:cNvSpPr/>
          <p:nvPr/>
        </p:nvSpPr>
        <p:spPr>
          <a:xfrm>
            <a:off x="2627784" y="5598345"/>
            <a:ext cx="1296144" cy="854409"/>
          </a:xfrm>
          <a:custGeom>
            <a:avLst/>
            <a:gdLst>
              <a:gd name="connsiteX0" fmla="*/ 0 w 1296144"/>
              <a:gd name="connsiteY0" fmla="*/ 108014 h 648072"/>
              <a:gd name="connsiteX1" fmla="*/ 108014 w 1296144"/>
              <a:gd name="connsiteY1" fmla="*/ 0 h 648072"/>
              <a:gd name="connsiteX2" fmla="*/ 216024 w 1296144"/>
              <a:gd name="connsiteY2" fmla="*/ 0 h 648072"/>
              <a:gd name="connsiteX3" fmla="*/ 132077 w 1296144"/>
              <a:gd name="connsiteY3" fmla="*/ -172154 h 648072"/>
              <a:gd name="connsiteX4" fmla="*/ 540060 w 1296144"/>
              <a:gd name="connsiteY4" fmla="*/ 0 h 648072"/>
              <a:gd name="connsiteX5" fmla="*/ 1188130 w 1296144"/>
              <a:gd name="connsiteY5" fmla="*/ 0 h 648072"/>
              <a:gd name="connsiteX6" fmla="*/ 1296144 w 1296144"/>
              <a:gd name="connsiteY6" fmla="*/ 108014 h 648072"/>
              <a:gd name="connsiteX7" fmla="*/ 1296144 w 1296144"/>
              <a:gd name="connsiteY7" fmla="*/ 108012 h 648072"/>
              <a:gd name="connsiteX8" fmla="*/ 1296144 w 1296144"/>
              <a:gd name="connsiteY8" fmla="*/ 108012 h 648072"/>
              <a:gd name="connsiteX9" fmla="*/ 1296144 w 1296144"/>
              <a:gd name="connsiteY9" fmla="*/ 270030 h 648072"/>
              <a:gd name="connsiteX10" fmla="*/ 1296144 w 1296144"/>
              <a:gd name="connsiteY10" fmla="*/ 540058 h 648072"/>
              <a:gd name="connsiteX11" fmla="*/ 1188130 w 1296144"/>
              <a:gd name="connsiteY11" fmla="*/ 648072 h 648072"/>
              <a:gd name="connsiteX12" fmla="*/ 540060 w 1296144"/>
              <a:gd name="connsiteY12" fmla="*/ 648072 h 648072"/>
              <a:gd name="connsiteX13" fmla="*/ 216024 w 1296144"/>
              <a:gd name="connsiteY13" fmla="*/ 648072 h 648072"/>
              <a:gd name="connsiteX14" fmla="*/ 216024 w 1296144"/>
              <a:gd name="connsiteY14" fmla="*/ 648072 h 648072"/>
              <a:gd name="connsiteX15" fmla="*/ 108014 w 1296144"/>
              <a:gd name="connsiteY15" fmla="*/ 648072 h 648072"/>
              <a:gd name="connsiteX16" fmla="*/ 0 w 1296144"/>
              <a:gd name="connsiteY16" fmla="*/ 540058 h 648072"/>
              <a:gd name="connsiteX17" fmla="*/ 0 w 1296144"/>
              <a:gd name="connsiteY17" fmla="*/ 270030 h 648072"/>
              <a:gd name="connsiteX18" fmla="*/ 0 w 1296144"/>
              <a:gd name="connsiteY18" fmla="*/ 108012 h 648072"/>
              <a:gd name="connsiteX19" fmla="*/ 0 w 1296144"/>
              <a:gd name="connsiteY19" fmla="*/ 108012 h 648072"/>
              <a:gd name="connsiteX20" fmla="*/ 0 w 1296144"/>
              <a:gd name="connsiteY20" fmla="*/ 108014 h 648072"/>
              <a:gd name="connsiteX0" fmla="*/ 0 w 1296144"/>
              <a:gd name="connsiteY0" fmla="*/ 280168 h 820226"/>
              <a:gd name="connsiteX1" fmla="*/ 108014 w 1296144"/>
              <a:gd name="connsiteY1" fmla="*/ 172154 h 820226"/>
              <a:gd name="connsiteX2" fmla="*/ 275844 w 1296144"/>
              <a:gd name="connsiteY2" fmla="*/ 172154 h 820226"/>
              <a:gd name="connsiteX3" fmla="*/ 132077 w 1296144"/>
              <a:gd name="connsiteY3" fmla="*/ 0 h 820226"/>
              <a:gd name="connsiteX4" fmla="*/ 540060 w 1296144"/>
              <a:gd name="connsiteY4" fmla="*/ 172154 h 820226"/>
              <a:gd name="connsiteX5" fmla="*/ 1188130 w 1296144"/>
              <a:gd name="connsiteY5" fmla="*/ 172154 h 820226"/>
              <a:gd name="connsiteX6" fmla="*/ 1296144 w 1296144"/>
              <a:gd name="connsiteY6" fmla="*/ 280168 h 820226"/>
              <a:gd name="connsiteX7" fmla="*/ 1296144 w 1296144"/>
              <a:gd name="connsiteY7" fmla="*/ 280166 h 820226"/>
              <a:gd name="connsiteX8" fmla="*/ 1296144 w 1296144"/>
              <a:gd name="connsiteY8" fmla="*/ 280166 h 820226"/>
              <a:gd name="connsiteX9" fmla="*/ 1296144 w 1296144"/>
              <a:gd name="connsiteY9" fmla="*/ 442184 h 820226"/>
              <a:gd name="connsiteX10" fmla="*/ 1296144 w 1296144"/>
              <a:gd name="connsiteY10" fmla="*/ 712212 h 820226"/>
              <a:gd name="connsiteX11" fmla="*/ 1188130 w 1296144"/>
              <a:gd name="connsiteY11" fmla="*/ 820226 h 820226"/>
              <a:gd name="connsiteX12" fmla="*/ 540060 w 1296144"/>
              <a:gd name="connsiteY12" fmla="*/ 820226 h 820226"/>
              <a:gd name="connsiteX13" fmla="*/ 216024 w 1296144"/>
              <a:gd name="connsiteY13" fmla="*/ 820226 h 820226"/>
              <a:gd name="connsiteX14" fmla="*/ 216024 w 1296144"/>
              <a:gd name="connsiteY14" fmla="*/ 820226 h 820226"/>
              <a:gd name="connsiteX15" fmla="*/ 108014 w 1296144"/>
              <a:gd name="connsiteY15" fmla="*/ 820226 h 820226"/>
              <a:gd name="connsiteX16" fmla="*/ 0 w 1296144"/>
              <a:gd name="connsiteY16" fmla="*/ 712212 h 820226"/>
              <a:gd name="connsiteX17" fmla="*/ 0 w 1296144"/>
              <a:gd name="connsiteY17" fmla="*/ 442184 h 820226"/>
              <a:gd name="connsiteX18" fmla="*/ 0 w 1296144"/>
              <a:gd name="connsiteY18" fmla="*/ 280166 h 820226"/>
              <a:gd name="connsiteX19" fmla="*/ 0 w 1296144"/>
              <a:gd name="connsiteY19" fmla="*/ 280166 h 820226"/>
              <a:gd name="connsiteX20" fmla="*/ 0 w 1296144"/>
              <a:gd name="connsiteY20" fmla="*/ 280168 h 820226"/>
              <a:gd name="connsiteX0" fmla="*/ 0 w 1296144"/>
              <a:gd name="connsiteY0" fmla="*/ 280168 h 820226"/>
              <a:gd name="connsiteX1" fmla="*/ 108014 w 1296144"/>
              <a:gd name="connsiteY1" fmla="*/ 172154 h 820226"/>
              <a:gd name="connsiteX2" fmla="*/ 275844 w 1296144"/>
              <a:gd name="connsiteY2" fmla="*/ 172154 h 820226"/>
              <a:gd name="connsiteX3" fmla="*/ 132077 w 1296144"/>
              <a:gd name="connsiteY3" fmla="*/ 0 h 820226"/>
              <a:gd name="connsiteX4" fmla="*/ 437510 w 1296144"/>
              <a:gd name="connsiteY4" fmla="*/ 180700 h 820226"/>
              <a:gd name="connsiteX5" fmla="*/ 1188130 w 1296144"/>
              <a:gd name="connsiteY5" fmla="*/ 172154 h 820226"/>
              <a:gd name="connsiteX6" fmla="*/ 1296144 w 1296144"/>
              <a:gd name="connsiteY6" fmla="*/ 280168 h 820226"/>
              <a:gd name="connsiteX7" fmla="*/ 1296144 w 1296144"/>
              <a:gd name="connsiteY7" fmla="*/ 280166 h 820226"/>
              <a:gd name="connsiteX8" fmla="*/ 1296144 w 1296144"/>
              <a:gd name="connsiteY8" fmla="*/ 280166 h 820226"/>
              <a:gd name="connsiteX9" fmla="*/ 1296144 w 1296144"/>
              <a:gd name="connsiteY9" fmla="*/ 442184 h 820226"/>
              <a:gd name="connsiteX10" fmla="*/ 1296144 w 1296144"/>
              <a:gd name="connsiteY10" fmla="*/ 712212 h 820226"/>
              <a:gd name="connsiteX11" fmla="*/ 1188130 w 1296144"/>
              <a:gd name="connsiteY11" fmla="*/ 820226 h 820226"/>
              <a:gd name="connsiteX12" fmla="*/ 540060 w 1296144"/>
              <a:gd name="connsiteY12" fmla="*/ 820226 h 820226"/>
              <a:gd name="connsiteX13" fmla="*/ 216024 w 1296144"/>
              <a:gd name="connsiteY13" fmla="*/ 820226 h 820226"/>
              <a:gd name="connsiteX14" fmla="*/ 216024 w 1296144"/>
              <a:gd name="connsiteY14" fmla="*/ 820226 h 820226"/>
              <a:gd name="connsiteX15" fmla="*/ 108014 w 1296144"/>
              <a:gd name="connsiteY15" fmla="*/ 820226 h 820226"/>
              <a:gd name="connsiteX16" fmla="*/ 0 w 1296144"/>
              <a:gd name="connsiteY16" fmla="*/ 712212 h 820226"/>
              <a:gd name="connsiteX17" fmla="*/ 0 w 1296144"/>
              <a:gd name="connsiteY17" fmla="*/ 442184 h 820226"/>
              <a:gd name="connsiteX18" fmla="*/ 0 w 1296144"/>
              <a:gd name="connsiteY18" fmla="*/ 280166 h 820226"/>
              <a:gd name="connsiteX19" fmla="*/ 0 w 1296144"/>
              <a:gd name="connsiteY19" fmla="*/ 280166 h 820226"/>
              <a:gd name="connsiteX20" fmla="*/ 0 w 1296144"/>
              <a:gd name="connsiteY20" fmla="*/ 280168 h 820226"/>
              <a:gd name="connsiteX0" fmla="*/ 0 w 1296144"/>
              <a:gd name="connsiteY0" fmla="*/ 314351 h 854409"/>
              <a:gd name="connsiteX1" fmla="*/ 108014 w 1296144"/>
              <a:gd name="connsiteY1" fmla="*/ 206337 h 854409"/>
              <a:gd name="connsiteX2" fmla="*/ 275844 w 1296144"/>
              <a:gd name="connsiteY2" fmla="*/ 206337 h 854409"/>
              <a:gd name="connsiteX3" fmla="*/ 1055023 w 1296144"/>
              <a:gd name="connsiteY3" fmla="*/ 0 h 854409"/>
              <a:gd name="connsiteX4" fmla="*/ 437510 w 1296144"/>
              <a:gd name="connsiteY4" fmla="*/ 214883 h 854409"/>
              <a:gd name="connsiteX5" fmla="*/ 1188130 w 1296144"/>
              <a:gd name="connsiteY5" fmla="*/ 206337 h 854409"/>
              <a:gd name="connsiteX6" fmla="*/ 1296144 w 1296144"/>
              <a:gd name="connsiteY6" fmla="*/ 314351 h 854409"/>
              <a:gd name="connsiteX7" fmla="*/ 1296144 w 1296144"/>
              <a:gd name="connsiteY7" fmla="*/ 314349 h 854409"/>
              <a:gd name="connsiteX8" fmla="*/ 1296144 w 1296144"/>
              <a:gd name="connsiteY8" fmla="*/ 314349 h 854409"/>
              <a:gd name="connsiteX9" fmla="*/ 1296144 w 1296144"/>
              <a:gd name="connsiteY9" fmla="*/ 476367 h 854409"/>
              <a:gd name="connsiteX10" fmla="*/ 1296144 w 1296144"/>
              <a:gd name="connsiteY10" fmla="*/ 746395 h 854409"/>
              <a:gd name="connsiteX11" fmla="*/ 1188130 w 1296144"/>
              <a:gd name="connsiteY11" fmla="*/ 854409 h 854409"/>
              <a:gd name="connsiteX12" fmla="*/ 540060 w 1296144"/>
              <a:gd name="connsiteY12" fmla="*/ 854409 h 854409"/>
              <a:gd name="connsiteX13" fmla="*/ 216024 w 1296144"/>
              <a:gd name="connsiteY13" fmla="*/ 854409 h 854409"/>
              <a:gd name="connsiteX14" fmla="*/ 216024 w 1296144"/>
              <a:gd name="connsiteY14" fmla="*/ 854409 h 854409"/>
              <a:gd name="connsiteX15" fmla="*/ 108014 w 1296144"/>
              <a:gd name="connsiteY15" fmla="*/ 854409 h 854409"/>
              <a:gd name="connsiteX16" fmla="*/ 0 w 1296144"/>
              <a:gd name="connsiteY16" fmla="*/ 746395 h 854409"/>
              <a:gd name="connsiteX17" fmla="*/ 0 w 1296144"/>
              <a:gd name="connsiteY17" fmla="*/ 476367 h 854409"/>
              <a:gd name="connsiteX18" fmla="*/ 0 w 1296144"/>
              <a:gd name="connsiteY18" fmla="*/ 314349 h 854409"/>
              <a:gd name="connsiteX19" fmla="*/ 0 w 1296144"/>
              <a:gd name="connsiteY19" fmla="*/ 314349 h 854409"/>
              <a:gd name="connsiteX20" fmla="*/ 0 w 1296144"/>
              <a:gd name="connsiteY20" fmla="*/ 314351 h 854409"/>
              <a:gd name="connsiteX0" fmla="*/ 0 w 1296144"/>
              <a:gd name="connsiteY0" fmla="*/ 314351 h 854409"/>
              <a:gd name="connsiteX1" fmla="*/ 108014 w 1296144"/>
              <a:gd name="connsiteY1" fmla="*/ 206337 h 854409"/>
              <a:gd name="connsiteX2" fmla="*/ 275844 w 1296144"/>
              <a:gd name="connsiteY2" fmla="*/ 206337 h 854409"/>
              <a:gd name="connsiteX3" fmla="*/ 1055023 w 1296144"/>
              <a:gd name="connsiteY3" fmla="*/ 0 h 854409"/>
              <a:gd name="connsiteX4" fmla="*/ 924620 w 1296144"/>
              <a:gd name="connsiteY4" fmla="*/ 197792 h 854409"/>
              <a:gd name="connsiteX5" fmla="*/ 1188130 w 1296144"/>
              <a:gd name="connsiteY5" fmla="*/ 206337 h 854409"/>
              <a:gd name="connsiteX6" fmla="*/ 1296144 w 1296144"/>
              <a:gd name="connsiteY6" fmla="*/ 314351 h 854409"/>
              <a:gd name="connsiteX7" fmla="*/ 1296144 w 1296144"/>
              <a:gd name="connsiteY7" fmla="*/ 314349 h 854409"/>
              <a:gd name="connsiteX8" fmla="*/ 1296144 w 1296144"/>
              <a:gd name="connsiteY8" fmla="*/ 314349 h 854409"/>
              <a:gd name="connsiteX9" fmla="*/ 1296144 w 1296144"/>
              <a:gd name="connsiteY9" fmla="*/ 476367 h 854409"/>
              <a:gd name="connsiteX10" fmla="*/ 1296144 w 1296144"/>
              <a:gd name="connsiteY10" fmla="*/ 746395 h 854409"/>
              <a:gd name="connsiteX11" fmla="*/ 1188130 w 1296144"/>
              <a:gd name="connsiteY11" fmla="*/ 854409 h 854409"/>
              <a:gd name="connsiteX12" fmla="*/ 540060 w 1296144"/>
              <a:gd name="connsiteY12" fmla="*/ 854409 h 854409"/>
              <a:gd name="connsiteX13" fmla="*/ 216024 w 1296144"/>
              <a:gd name="connsiteY13" fmla="*/ 854409 h 854409"/>
              <a:gd name="connsiteX14" fmla="*/ 216024 w 1296144"/>
              <a:gd name="connsiteY14" fmla="*/ 854409 h 854409"/>
              <a:gd name="connsiteX15" fmla="*/ 108014 w 1296144"/>
              <a:gd name="connsiteY15" fmla="*/ 854409 h 854409"/>
              <a:gd name="connsiteX16" fmla="*/ 0 w 1296144"/>
              <a:gd name="connsiteY16" fmla="*/ 746395 h 854409"/>
              <a:gd name="connsiteX17" fmla="*/ 0 w 1296144"/>
              <a:gd name="connsiteY17" fmla="*/ 476367 h 854409"/>
              <a:gd name="connsiteX18" fmla="*/ 0 w 1296144"/>
              <a:gd name="connsiteY18" fmla="*/ 314349 h 854409"/>
              <a:gd name="connsiteX19" fmla="*/ 0 w 1296144"/>
              <a:gd name="connsiteY19" fmla="*/ 314349 h 854409"/>
              <a:gd name="connsiteX20" fmla="*/ 0 w 1296144"/>
              <a:gd name="connsiteY20" fmla="*/ 314351 h 854409"/>
              <a:gd name="connsiteX0" fmla="*/ 0 w 1296144"/>
              <a:gd name="connsiteY0" fmla="*/ 314351 h 854409"/>
              <a:gd name="connsiteX1" fmla="*/ 108014 w 1296144"/>
              <a:gd name="connsiteY1" fmla="*/ 206337 h 854409"/>
              <a:gd name="connsiteX2" fmla="*/ 805684 w 1296144"/>
              <a:gd name="connsiteY2" fmla="*/ 180699 h 854409"/>
              <a:gd name="connsiteX3" fmla="*/ 1055023 w 1296144"/>
              <a:gd name="connsiteY3" fmla="*/ 0 h 854409"/>
              <a:gd name="connsiteX4" fmla="*/ 924620 w 1296144"/>
              <a:gd name="connsiteY4" fmla="*/ 197792 h 854409"/>
              <a:gd name="connsiteX5" fmla="*/ 1188130 w 1296144"/>
              <a:gd name="connsiteY5" fmla="*/ 206337 h 854409"/>
              <a:gd name="connsiteX6" fmla="*/ 1296144 w 1296144"/>
              <a:gd name="connsiteY6" fmla="*/ 314351 h 854409"/>
              <a:gd name="connsiteX7" fmla="*/ 1296144 w 1296144"/>
              <a:gd name="connsiteY7" fmla="*/ 314349 h 854409"/>
              <a:gd name="connsiteX8" fmla="*/ 1296144 w 1296144"/>
              <a:gd name="connsiteY8" fmla="*/ 314349 h 854409"/>
              <a:gd name="connsiteX9" fmla="*/ 1296144 w 1296144"/>
              <a:gd name="connsiteY9" fmla="*/ 476367 h 854409"/>
              <a:gd name="connsiteX10" fmla="*/ 1296144 w 1296144"/>
              <a:gd name="connsiteY10" fmla="*/ 746395 h 854409"/>
              <a:gd name="connsiteX11" fmla="*/ 1188130 w 1296144"/>
              <a:gd name="connsiteY11" fmla="*/ 854409 h 854409"/>
              <a:gd name="connsiteX12" fmla="*/ 540060 w 1296144"/>
              <a:gd name="connsiteY12" fmla="*/ 854409 h 854409"/>
              <a:gd name="connsiteX13" fmla="*/ 216024 w 1296144"/>
              <a:gd name="connsiteY13" fmla="*/ 854409 h 854409"/>
              <a:gd name="connsiteX14" fmla="*/ 216024 w 1296144"/>
              <a:gd name="connsiteY14" fmla="*/ 854409 h 854409"/>
              <a:gd name="connsiteX15" fmla="*/ 108014 w 1296144"/>
              <a:gd name="connsiteY15" fmla="*/ 854409 h 854409"/>
              <a:gd name="connsiteX16" fmla="*/ 0 w 1296144"/>
              <a:gd name="connsiteY16" fmla="*/ 746395 h 854409"/>
              <a:gd name="connsiteX17" fmla="*/ 0 w 1296144"/>
              <a:gd name="connsiteY17" fmla="*/ 476367 h 854409"/>
              <a:gd name="connsiteX18" fmla="*/ 0 w 1296144"/>
              <a:gd name="connsiteY18" fmla="*/ 314349 h 854409"/>
              <a:gd name="connsiteX19" fmla="*/ 0 w 1296144"/>
              <a:gd name="connsiteY19" fmla="*/ 314349 h 854409"/>
              <a:gd name="connsiteX20" fmla="*/ 0 w 1296144"/>
              <a:gd name="connsiteY20" fmla="*/ 314351 h 854409"/>
              <a:gd name="connsiteX0" fmla="*/ 0 w 1296144"/>
              <a:gd name="connsiteY0" fmla="*/ 314351 h 854409"/>
              <a:gd name="connsiteX1" fmla="*/ 108014 w 1296144"/>
              <a:gd name="connsiteY1" fmla="*/ 206337 h 854409"/>
              <a:gd name="connsiteX2" fmla="*/ 805684 w 1296144"/>
              <a:gd name="connsiteY2" fmla="*/ 203703 h 854409"/>
              <a:gd name="connsiteX3" fmla="*/ 1055023 w 1296144"/>
              <a:gd name="connsiteY3" fmla="*/ 0 h 854409"/>
              <a:gd name="connsiteX4" fmla="*/ 924620 w 1296144"/>
              <a:gd name="connsiteY4" fmla="*/ 197792 h 854409"/>
              <a:gd name="connsiteX5" fmla="*/ 1188130 w 1296144"/>
              <a:gd name="connsiteY5" fmla="*/ 206337 h 854409"/>
              <a:gd name="connsiteX6" fmla="*/ 1296144 w 1296144"/>
              <a:gd name="connsiteY6" fmla="*/ 314351 h 854409"/>
              <a:gd name="connsiteX7" fmla="*/ 1296144 w 1296144"/>
              <a:gd name="connsiteY7" fmla="*/ 314349 h 854409"/>
              <a:gd name="connsiteX8" fmla="*/ 1296144 w 1296144"/>
              <a:gd name="connsiteY8" fmla="*/ 314349 h 854409"/>
              <a:gd name="connsiteX9" fmla="*/ 1296144 w 1296144"/>
              <a:gd name="connsiteY9" fmla="*/ 476367 h 854409"/>
              <a:gd name="connsiteX10" fmla="*/ 1296144 w 1296144"/>
              <a:gd name="connsiteY10" fmla="*/ 746395 h 854409"/>
              <a:gd name="connsiteX11" fmla="*/ 1188130 w 1296144"/>
              <a:gd name="connsiteY11" fmla="*/ 854409 h 854409"/>
              <a:gd name="connsiteX12" fmla="*/ 540060 w 1296144"/>
              <a:gd name="connsiteY12" fmla="*/ 854409 h 854409"/>
              <a:gd name="connsiteX13" fmla="*/ 216024 w 1296144"/>
              <a:gd name="connsiteY13" fmla="*/ 854409 h 854409"/>
              <a:gd name="connsiteX14" fmla="*/ 216024 w 1296144"/>
              <a:gd name="connsiteY14" fmla="*/ 854409 h 854409"/>
              <a:gd name="connsiteX15" fmla="*/ 108014 w 1296144"/>
              <a:gd name="connsiteY15" fmla="*/ 854409 h 854409"/>
              <a:gd name="connsiteX16" fmla="*/ 0 w 1296144"/>
              <a:gd name="connsiteY16" fmla="*/ 746395 h 854409"/>
              <a:gd name="connsiteX17" fmla="*/ 0 w 1296144"/>
              <a:gd name="connsiteY17" fmla="*/ 476367 h 854409"/>
              <a:gd name="connsiteX18" fmla="*/ 0 w 1296144"/>
              <a:gd name="connsiteY18" fmla="*/ 314349 h 854409"/>
              <a:gd name="connsiteX19" fmla="*/ 0 w 1296144"/>
              <a:gd name="connsiteY19" fmla="*/ 314349 h 854409"/>
              <a:gd name="connsiteX20" fmla="*/ 0 w 1296144"/>
              <a:gd name="connsiteY20" fmla="*/ 314351 h 85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96144" h="854409">
                <a:moveTo>
                  <a:pt x="0" y="314351"/>
                </a:moveTo>
                <a:cubicBezTo>
                  <a:pt x="0" y="254697"/>
                  <a:pt x="48360" y="206337"/>
                  <a:pt x="108014" y="206337"/>
                </a:cubicBezTo>
                <a:lnTo>
                  <a:pt x="805684" y="203703"/>
                </a:lnTo>
                <a:lnTo>
                  <a:pt x="1055023" y="0"/>
                </a:lnTo>
                <a:lnTo>
                  <a:pt x="924620" y="197792"/>
                </a:lnTo>
                <a:lnTo>
                  <a:pt x="1188130" y="206337"/>
                </a:lnTo>
                <a:cubicBezTo>
                  <a:pt x="1247784" y="206337"/>
                  <a:pt x="1296144" y="254697"/>
                  <a:pt x="1296144" y="314351"/>
                </a:cubicBezTo>
                <a:lnTo>
                  <a:pt x="1296144" y="314349"/>
                </a:lnTo>
                <a:lnTo>
                  <a:pt x="1296144" y="314349"/>
                </a:lnTo>
                <a:lnTo>
                  <a:pt x="1296144" y="476367"/>
                </a:lnTo>
                <a:lnTo>
                  <a:pt x="1296144" y="746395"/>
                </a:lnTo>
                <a:cubicBezTo>
                  <a:pt x="1296144" y="806049"/>
                  <a:pt x="1247784" y="854409"/>
                  <a:pt x="1188130" y="854409"/>
                </a:cubicBezTo>
                <a:lnTo>
                  <a:pt x="540060" y="854409"/>
                </a:lnTo>
                <a:lnTo>
                  <a:pt x="216024" y="854409"/>
                </a:lnTo>
                <a:lnTo>
                  <a:pt x="216024" y="854409"/>
                </a:lnTo>
                <a:lnTo>
                  <a:pt x="108014" y="854409"/>
                </a:lnTo>
                <a:cubicBezTo>
                  <a:pt x="48360" y="854409"/>
                  <a:pt x="0" y="806049"/>
                  <a:pt x="0" y="746395"/>
                </a:cubicBezTo>
                <a:lnTo>
                  <a:pt x="0" y="476367"/>
                </a:lnTo>
                <a:lnTo>
                  <a:pt x="0" y="314349"/>
                </a:lnTo>
                <a:lnTo>
                  <a:pt x="0" y="314349"/>
                </a:lnTo>
                <a:lnTo>
                  <a:pt x="0" y="31435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SOC max (full charge)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270892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cell </a:t>
            </a:r>
            <a:r>
              <a:rPr lang="en-US" i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</a:t>
            </a:r>
            <a:r>
              <a:rPr lang="en-US" baseline="-2500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1571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cell </a:t>
            </a:r>
            <a:r>
              <a:rPr lang="en-US" i="1" err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</a:t>
            </a:r>
            <a:r>
              <a:rPr lang="en-US" baseline="-25000" err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min</a:t>
            </a:r>
            <a:endParaRPr lang="en-US" baseline="-25000">
              <a:solidFill>
                <a:srgbClr val="FF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322717" y="2850724"/>
            <a:ext cx="1029419" cy="185774"/>
          </a:xfrm>
          <a:custGeom>
            <a:avLst/>
            <a:gdLst>
              <a:gd name="connsiteX0" fmla="*/ 0 w 1029419"/>
              <a:gd name="connsiteY0" fmla="*/ 24748 h 185774"/>
              <a:gd name="connsiteX1" fmla="*/ 707366 w 1029419"/>
              <a:gd name="connsiteY1" fmla="*/ 13246 h 185774"/>
              <a:gd name="connsiteX2" fmla="*/ 1029419 w 1029419"/>
              <a:gd name="connsiteY2" fmla="*/ 185774 h 18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9419" h="185774">
                <a:moveTo>
                  <a:pt x="0" y="24748"/>
                </a:moveTo>
                <a:cubicBezTo>
                  <a:pt x="267898" y="5578"/>
                  <a:pt x="535796" y="-13592"/>
                  <a:pt x="707366" y="13246"/>
                </a:cubicBezTo>
                <a:cubicBezTo>
                  <a:pt x="878936" y="40084"/>
                  <a:pt x="954177" y="112929"/>
                  <a:pt x="1029419" y="18577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311214" y="4698521"/>
            <a:ext cx="1226567" cy="689427"/>
          </a:xfrm>
          <a:custGeom>
            <a:avLst/>
            <a:gdLst>
              <a:gd name="connsiteX0" fmla="*/ 0 w 1253618"/>
              <a:gd name="connsiteY0" fmla="*/ 678852 h 689668"/>
              <a:gd name="connsiteX1" fmla="*/ 649857 w 1253618"/>
              <a:gd name="connsiteY1" fmla="*/ 650097 h 689668"/>
              <a:gd name="connsiteX2" fmla="*/ 1207698 w 1253618"/>
              <a:gd name="connsiteY2" fmla="*/ 356799 h 689668"/>
              <a:gd name="connsiteX3" fmla="*/ 1207698 w 1253618"/>
              <a:gd name="connsiteY3" fmla="*/ 57750 h 689668"/>
              <a:gd name="connsiteX4" fmla="*/ 1092679 w 1253618"/>
              <a:gd name="connsiteY4" fmla="*/ 241 h 689668"/>
              <a:gd name="connsiteX0" fmla="*/ 0 w 1226567"/>
              <a:gd name="connsiteY0" fmla="*/ 678611 h 689427"/>
              <a:gd name="connsiteX1" fmla="*/ 649857 w 1226567"/>
              <a:gd name="connsiteY1" fmla="*/ 649856 h 689427"/>
              <a:gd name="connsiteX2" fmla="*/ 1207698 w 1226567"/>
              <a:gd name="connsiteY2" fmla="*/ 356558 h 689427"/>
              <a:gd name="connsiteX3" fmla="*/ 1092679 w 1226567"/>
              <a:gd name="connsiteY3" fmla="*/ 0 h 68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567" h="689427">
                <a:moveTo>
                  <a:pt x="0" y="678611"/>
                </a:moveTo>
                <a:cubicBezTo>
                  <a:pt x="224287" y="691071"/>
                  <a:pt x="448574" y="703532"/>
                  <a:pt x="649857" y="649856"/>
                </a:cubicBezTo>
                <a:cubicBezTo>
                  <a:pt x="851140" y="596180"/>
                  <a:pt x="1133894" y="464867"/>
                  <a:pt x="1207698" y="356558"/>
                </a:cubicBezTo>
                <a:cubicBezTo>
                  <a:pt x="1281502" y="248249"/>
                  <a:pt x="1116641" y="74283"/>
                  <a:pt x="1092679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32271" y="2620445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+</a:t>
            </a:r>
            <a:r>
              <a:rPr lang="en-US" err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ve</a:t>
            </a:r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electrode</a:t>
            </a:r>
          </a:p>
          <a:p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establishes </a:t>
            </a:r>
            <a:r>
              <a:rPr lang="en-US" i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</a:t>
            </a:r>
            <a:r>
              <a:rPr lang="en-US" baseline="-2500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97596" y="474161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-</a:t>
            </a:r>
            <a:r>
              <a:rPr lang="en-US" err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ve</a:t>
            </a:r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electrode</a:t>
            </a:r>
          </a:p>
          <a:p>
            <a:r>
              <a:rPr lang="en-US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establishes </a:t>
            </a:r>
            <a:r>
              <a:rPr lang="en-US" i="1" err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</a:t>
            </a:r>
            <a:r>
              <a:rPr lang="en-US" baseline="-25000" err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min</a:t>
            </a:r>
            <a:endParaRPr lang="en-US" baseline="-25000">
              <a:solidFill>
                <a:srgbClr val="FF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939396" y="2938732"/>
            <a:ext cx="3364302" cy="0"/>
          </a:xfrm>
          <a:custGeom>
            <a:avLst/>
            <a:gdLst>
              <a:gd name="connsiteX0" fmla="*/ 3364302 w 3364302"/>
              <a:gd name="connsiteY0" fmla="*/ 0 h 0"/>
              <a:gd name="connsiteX1" fmla="*/ 0 w 336430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302">
                <a:moveTo>
                  <a:pt x="3364302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331789" y="4433977"/>
            <a:ext cx="994913" cy="719437"/>
          </a:xfrm>
          <a:custGeom>
            <a:avLst/>
            <a:gdLst>
              <a:gd name="connsiteX0" fmla="*/ 994913 w 994913"/>
              <a:gd name="connsiteY0" fmla="*/ 626853 h 719437"/>
              <a:gd name="connsiteX1" fmla="*/ 270294 w 994913"/>
              <a:gd name="connsiteY1" fmla="*/ 667110 h 719437"/>
              <a:gd name="connsiteX2" fmla="*/ 0 w 994913"/>
              <a:gd name="connsiteY2" fmla="*/ 0 h 7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913" h="719437">
                <a:moveTo>
                  <a:pt x="994913" y="626853"/>
                </a:moveTo>
                <a:cubicBezTo>
                  <a:pt x="715513" y="699219"/>
                  <a:pt x="436113" y="771585"/>
                  <a:pt x="270294" y="667110"/>
                </a:cubicBezTo>
                <a:cubicBezTo>
                  <a:pt x="104475" y="562635"/>
                  <a:pt x="52237" y="28131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3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ECD3-6F53-1D4E-98FF-39AEFE32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basic battery model: voltage source + resistor(s)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005311-69C8-334E-9BBD-C784F5DFE3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" y="548680"/>
                <a:ext cx="8925791" cy="591155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terminal voltage is:</a:t>
                </a:r>
              </a:p>
              <a:p>
                <a:endParaRPr lang="en-US" dirty="0"/>
              </a:p>
              <a:p>
                <a:endParaRPr lang="en-US" sz="2000" dirty="0"/>
              </a:p>
              <a:p>
                <a:endParaRPr lang="en-US" dirty="0"/>
              </a:p>
              <a:p>
                <a:endParaRPr lang="en-US" sz="1050" dirty="0"/>
              </a:p>
              <a:p>
                <a:r>
                  <a:rPr lang="en-US" dirty="0"/>
                  <a:t>The Butler-</a:t>
                </a:r>
                <a:r>
                  <a:rPr lang="en-US" dirty="0" err="1"/>
                  <a:t>Volmer</a:t>
                </a:r>
                <a:r>
                  <a:rPr lang="en-US" dirty="0"/>
                  <a:t> equation can be used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/>
                  <a:t> however, assume for simplicity here that it can be </a:t>
                </a:r>
                <a:r>
                  <a:rPr lang="en-US" dirty="0" err="1"/>
                  <a:t>linearised</a:t>
                </a:r>
                <a:r>
                  <a:rPr lang="en-US" dirty="0"/>
                  <a:t>. This gives:</a:t>
                </a:r>
              </a:p>
              <a:p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How accurate is this? </a:t>
                </a:r>
              </a:p>
              <a:p>
                <a:pPr marL="227013" indent="-227013">
                  <a:spcBef>
                    <a:spcPts val="600"/>
                  </a:spcBef>
                  <a:buNone/>
                </a:pPr>
                <a:r>
                  <a:rPr lang="en-US" dirty="0"/>
                  <a:t>	Actually, not bad, but </a:t>
                </a:r>
              </a:p>
              <a:p>
                <a:pPr marL="227013" indent="-227013">
                  <a:spcBef>
                    <a:spcPts val="600"/>
                  </a:spcBef>
                  <a:buNone/>
                </a:pPr>
                <a:r>
                  <a:rPr lang="en-US" dirty="0"/>
                  <a:t>	we may also like to </a:t>
                </a:r>
              </a:p>
              <a:p>
                <a:pPr marL="227013" indent="-227013">
                  <a:spcBef>
                    <a:spcPts val="600"/>
                  </a:spcBef>
                  <a:buNone/>
                </a:pPr>
                <a:r>
                  <a:rPr lang="en-US" dirty="0"/>
                  <a:t>	model the diffusion</a:t>
                </a:r>
              </a:p>
              <a:p>
                <a:pPr marL="227013" indent="-227013">
                  <a:spcBef>
                    <a:spcPts val="600"/>
                  </a:spcBef>
                  <a:buNone/>
                </a:pPr>
                <a:r>
                  <a:rPr lang="en-US" dirty="0"/>
                  <a:t>	dynamics (&lt;1 Hz).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9005311-69C8-334E-9BBD-C784F5DFE3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" y="548680"/>
                <a:ext cx="8925791" cy="5911552"/>
              </a:xfrm>
              <a:blipFill rotWithShape="0">
                <a:blip r:embed="rId2"/>
                <a:stretch>
                  <a:fillRect l="-956" t="-1443" r="-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DC515-85B7-3B47-9E20-FB4BBDA9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E851E2-312F-2A4D-A336-B4BE7667D894}"/>
              </a:ext>
            </a:extLst>
          </p:cNvPr>
          <p:cNvSpPr txBox="1"/>
          <p:nvPr/>
        </p:nvSpPr>
        <p:spPr>
          <a:xfrm>
            <a:off x="5004048" y="1713582"/>
            <a:ext cx="1761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overpotential of each electrode (i.e. kinetics)</a:t>
            </a:r>
          </a:p>
        </p:txBody>
      </p:sp>
      <p:sp>
        <p:nvSpPr>
          <p:cNvPr id="7" name="Left Brace 6"/>
          <p:cNvSpPr/>
          <p:nvPr/>
        </p:nvSpPr>
        <p:spPr>
          <a:xfrm rot="16200000">
            <a:off x="5583205" y="1067033"/>
            <a:ext cx="241555" cy="109093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851E2-312F-2A4D-A336-B4BE7667D894}"/>
              </a:ext>
            </a:extLst>
          </p:cNvPr>
          <p:cNvSpPr txBox="1"/>
          <p:nvPr/>
        </p:nvSpPr>
        <p:spPr>
          <a:xfrm>
            <a:off x="1475656" y="1716975"/>
            <a:ext cx="3080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OCV of each electrode (nonlinear function of SOC)</a:t>
            </a:r>
          </a:p>
        </p:txBody>
      </p:sp>
      <p:sp>
        <p:nvSpPr>
          <p:cNvPr id="27" name="Left Brace 26"/>
          <p:cNvSpPr/>
          <p:nvPr/>
        </p:nvSpPr>
        <p:spPr>
          <a:xfrm rot="16200000">
            <a:off x="3533386" y="580727"/>
            <a:ext cx="209010" cy="203099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E851E2-312F-2A4D-A336-B4BE7667D894}"/>
              </a:ext>
            </a:extLst>
          </p:cNvPr>
          <p:cNvSpPr txBox="1"/>
          <p:nvPr/>
        </p:nvSpPr>
        <p:spPr>
          <a:xfrm>
            <a:off x="6990412" y="1713582"/>
            <a:ext cx="1542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ohmic</a:t>
            </a:r>
            <a:r>
              <a:rPr lang="en-US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/ionic losses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E4F9CC-2F78-AD41-988D-03DD445EFA38}"/>
              </a:ext>
            </a:extLst>
          </p:cNvPr>
          <p:cNvCxnSpPr>
            <a:cxnSpLocks/>
          </p:cNvCxnSpPr>
          <p:nvPr/>
        </p:nvCxnSpPr>
        <p:spPr>
          <a:xfrm flipH="1" flipV="1">
            <a:off x="6888656" y="1417656"/>
            <a:ext cx="328099" cy="279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64" t="25850" r="10293" b="22700"/>
          <a:stretch/>
        </p:blipFill>
        <p:spPr>
          <a:xfrm>
            <a:off x="4139952" y="3840449"/>
            <a:ext cx="3429342" cy="3017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61CA05-E48B-6148-25CA-3C3C5FF3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804" y="1095276"/>
            <a:ext cx="5778500" cy="31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726096-0DBE-A8BA-B5FD-78828B3D7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950" y="3399532"/>
            <a:ext cx="4102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Battery packs may be modelled in a similar manner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685800"/>
            <a:ext cx="4817741" cy="5911552"/>
          </a:xfrm>
        </p:spPr>
        <p:txBody>
          <a:bodyPr>
            <a:normAutofit/>
          </a:bodyPr>
          <a:lstStyle/>
          <a:p>
            <a:r>
              <a:rPr lang="en-US"/>
              <a:t>So far we have only discussed </a:t>
            </a:r>
            <a:r>
              <a:rPr lang="en-US">
                <a:solidFill>
                  <a:srgbClr val="FF0000"/>
                </a:solidFill>
              </a:rPr>
              <a:t>cell modelling</a:t>
            </a:r>
            <a:r>
              <a:rPr lang="en-US"/>
              <a:t>. However most larger systems (EV, grid) include 100s-10000s of cells to form a </a:t>
            </a:r>
            <a:r>
              <a:rPr lang="en-US">
                <a:solidFill>
                  <a:srgbClr val="FF0000"/>
                </a:solidFill>
              </a:rPr>
              <a:t>pack</a:t>
            </a:r>
            <a:r>
              <a:rPr lang="en-US"/>
              <a:t>. How do we model this? There are two extremes: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Model the entire pack as if it’s </a:t>
            </a:r>
            <a:r>
              <a:rPr lang="en-US" b="1"/>
              <a:t>one big cell</a:t>
            </a:r>
            <a:r>
              <a:rPr lang="en-US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Model </a:t>
            </a:r>
            <a:r>
              <a:rPr lang="en-US" b="1"/>
              <a:t>every cell </a:t>
            </a:r>
            <a:r>
              <a:rPr lang="en-US"/>
              <a:t>in the pack</a:t>
            </a:r>
          </a:p>
          <a:p>
            <a:r>
              <a:rPr lang="en-US"/>
              <a:t>A compromise is to model every (sub)-module as if it was a cell.</a:t>
            </a:r>
          </a:p>
          <a:p>
            <a:r>
              <a:rPr lang="en-US"/>
              <a:t>In practice ECMs are almost exclusively used for option 1 since they represent average </a:t>
            </a:r>
            <a:r>
              <a:rPr lang="en-US" err="1"/>
              <a:t>behaviour</a:t>
            </a:r>
            <a:r>
              <a:rPr lang="en-US"/>
              <a:t> (could be significant cell-to-cell variations in the pack).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Reference: </a:t>
            </a:r>
            <a:r>
              <a:rPr lang="en-US" err="1"/>
              <a:t>Plett</a:t>
            </a:r>
            <a:r>
              <a:rPr lang="en-US"/>
              <a:t> books and online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796137" y="703423"/>
            <a:ext cx="648073" cy="424831"/>
            <a:chOff x="7688476" y="3317968"/>
            <a:chExt cx="1043184" cy="68383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8147534" y="3695135"/>
              <a:ext cx="0" cy="191114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8266981" y="3571846"/>
              <a:ext cx="0" cy="429959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+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−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419173" y="703423"/>
            <a:ext cx="648073" cy="424831"/>
            <a:chOff x="7688476" y="3317968"/>
            <a:chExt cx="1043184" cy="68383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147534" y="3695135"/>
              <a:ext cx="0" cy="191114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266981" y="3571846"/>
              <a:ext cx="0" cy="429959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+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−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7020272" y="703423"/>
            <a:ext cx="648073" cy="424831"/>
            <a:chOff x="7688476" y="3317968"/>
            <a:chExt cx="1043184" cy="68383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147534" y="3695135"/>
              <a:ext cx="0" cy="191114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266981" y="3571846"/>
              <a:ext cx="0" cy="429959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+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−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7668343" y="703423"/>
            <a:ext cx="648073" cy="424831"/>
            <a:chOff x="7688476" y="3317968"/>
            <a:chExt cx="1043184" cy="68383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8147534" y="3695135"/>
              <a:ext cx="0" cy="191114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266981" y="3571846"/>
              <a:ext cx="0" cy="429959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+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−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Straight Connector 31"/>
          <p:cNvCxnSpPr/>
          <p:nvPr/>
        </p:nvCxnSpPr>
        <p:spPr>
          <a:xfrm flipH="1">
            <a:off x="5364088" y="991455"/>
            <a:ext cx="717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155531" y="991455"/>
            <a:ext cx="548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778566" y="989917"/>
            <a:ext cx="548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7393930" y="999737"/>
            <a:ext cx="548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8042001" y="999737"/>
            <a:ext cx="548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364088" y="1279487"/>
                <a:ext cx="3456384" cy="159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Helvetica Neue Light" charset="0"/>
                    <a:ea typeface="Helvetica Neue Light" charset="0"/>
                    <a:cs typeface="Helvetica Neue Light" charset="0"/>
                  </a:rPr>
                  <a:t>In series connected systems, the equivalent cell model has a resistance and voltage that is the sum of the underlying models: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total</m:t>
                          </m:r>
                        </m:sub>
                      </m:sSub>
                      <m:r>
                        <a:rPr lang="en-GB" sz="1600" b="0" i="1" smtClean="0"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=∑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𝑉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total</m:t>
                          </m:r>
                        </m:sub>
                      </m:sSub>
                      <m:r>
                        <a:rPr lang="en-GB" sz="1600" b="0" i="1" smtClean="0"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=∑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𝑅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279487"/>
                <a:ext cx="3456384" cy="1591654"/>
              </a:xfrm>
              <a:prstGeom prst="rect">
                <a:avLst/>
              </a:prstGeom>
              <a:blipFill rotWithShape="0">
                <a:blip r:embed="rId6"/>
                <a:stretch>
                  <a:fillRect l="-1058" t="-1149" b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5652119" y="3170794"/>
            <a:ext cx="648073" cy="424831"/>
            <a:chOff x="7688476" y="3317968"/>
            <a:chExt cx="1043184" cy="683837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8147534" y="3695135"/>
              <a:ext cx="0" cy="191114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266981" y="3571846"/>
              <a:ext cx="0" cy="429959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+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−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5652118" y="3707104"/>
            <a:ext cx="648073" cy="424831"/>
            <a:chOff x="7688476" y="3317968"/>
            <a:chExt cx="1043184" cy="68383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147534" y="3695135"/>
              <a:ext cx="0" cy="191114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266981" y="3571846"/>
              <a:ext cx="0" cy="429959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+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−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5652118" y="4225877"/>
            <a:ext cx="648073" cy="424831"/>
            <a:chOff x="7688476" y="3317968"/>
            <a:chExt cx="1043184" cy="683837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8147534" y="3695135"/>
              <a:ext cx="0" cy="191114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266981" y="3571846"/>
              <a:ext cx="0" cy="429959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+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/>
                <p:cNvSpPr/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−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53" name="Rectangle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5652117" y="4762187"/>
            <a:ext cx="648073" cy="424831"/>
            <a:chOff x="7688476" y="3317968"/>
            <a:chExt cx="1043184" cy="683837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8147534" y="3695135"/>
              <a:ext cx="0" cy="191114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266981" y="3571846"/>
              <a:ext cx="0" cy="429959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+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57" name="Rectangle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1860" y="3317968"/>
                  <a:ext cx="539800" cy="4458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a-DK" sz="1200" i="1">
                            <a:latin typeface="Cambria Math"/>
                          </a:rPr>
                          <m:t>−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476" y="3324136"/>
                  <a:ext cx="539800" cy="4458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Straight Connector 59"/>
          <p:cNvCxnSpPr/>
          <p:nvPr/>
        </p:nvCxnSpPr>
        <p:spPr>
          <a:xfrm flipH="1">
            <a:off x="5508104" y="3458826"/>
            <a:ext cx="429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508104" y="3990959"/>
            <a:ext cx="429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508104" y="4513119"/>
            <a:ext cx="429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508104" y="5052815"/>
            <a:ext cx="429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6011510" y="3458909"/>
            <a:ext cx="429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6011510" y="3994854"/>
            <a:ext cx="429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011510" y="4513119"/>
            <a:ext cx="429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6011510" y="5056284"/>
            <a:ext cx="429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508104" y="3458826"/>
            <a:ext cx="0" cy="1593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440711" y="3458826"/>
            <a:ext cx="0" cy="1593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292080" y="4225877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6440711" y="4250914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6803596" y="3424666"/>
                <a:ext cx="2016876" cy="1325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Helvetica Neue Light" charset="0"/>
                    <a:ea typeface="Helvetica Neue Light" charset="0"/>
                    <a:cs typeface="Helvetica Neue Light" charset="0"/>
                  </a:rPr>
                  <a:t>In parallel connected systems: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total</m:t>
                          </m:r>
                        </m:sub>
                      </m:sSub>
                      <m:r>
                        <a:rPr lang="en-GB" sz="1600" b="0" i="1" smtClean="0"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𝑉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total</m:t>
                          </m:r>
                        </m:sub>
                      </m:sSub>
                      <m:r>
                        <a:rPr lang="en-GB" sz="1600" b="0" i="1" smtClean="0"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=1/(∑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 charset="0"/>
                                  <a:ea typeface="Helvetica Neue Light" charset="0"/>
                                  <a:cs typeface="Helvetica Neue Light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 charset="0"/>
                                  <a:ea typeface="Helvetica Neue Light" charset="0"/>
                                  <a:cs typeface="Helvetica Neue Light" charset="0"/>
                                </a:rPr>
                                <m:t>𝑅</m:t>
                              </m:r>
                            </m:den>
                          </m:f>
                        </m:e>
                        <m:sub>
                          <m:r>
                            <a:rPr lang="en-GB" sz="1600" b="0" i="1" smtClean="0">
                              <a:latin typeface="Cambria Math" charset="0"/>
                              <a:ea typeface="Helvetica Neue Light" charset="0"/>
                              <a:cs typeface="Helvetica Neue Light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96" y="3424666"/>
                <a:ext cx="2016876" cy="1325363"/>
              </a:xfrm>
              <a:prstGeom prst="rect">
                <a:avLst/>
              </a:prstGeom>
              <a:blipFill rotWithShape="0">
                <a:blip r:embed="rId7"/>
                <a:stretch>
                  <a:fillRect l="-1511" t="-1382" r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23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management is important for devices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685800"/>
            <a:ext cx="4468091" cy="54819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65884" y="6452755"/>
            <a:ext cx="6012231" cy="424444"/>
          </a:xfrm>
        </p:spPr>
        <p:txBody>
          <a:bodyPr/>
          <a:lstStyle/>
          <a:p>
            <a:r>
              <a:rPr lang="en-US"/>
              <a:t>Image: R. Richardson, PhD Thesis, University of Oxford, 2016, used with permission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6139-DAD4-954F-B49D-86C931786A0F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14299" y="685800"/>
                <a:ext cx="4313685" cy="5652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Lithium-ion batteries have a limited ideal temperature range; ~20-40 ℃ is optimal.</a:t>
                </a:r>
              </a:p>
              <a:p>
                <a:r>
                  <a:rPr lang="en-US"/>
                  <a:t>At </a:t>
                </a:r>
                <a:r>
                  <a:rPr lang="en-US">
                    <a:solidFill>
                      <a:srgbClr val="FF0000"/>
                    </a:solidFill>
                  </a:rPr>
                  <a:t>lower</a:t>
                </a:r>
                <a:r>
                  <a:rPr lang="en-US"/>
                  <a:t> temperatures, resistance increases, limiting power capability and there is a risk of lithium plating.</a:t>
                </a:r>
              </a:p>
              <a:p>
                <a:r>
                  <a:rPr lang="en-US"/>
                  <a:t>At </a:t>
                </a:r>
                <a:r>
                  <a:rPr lang="en-US">
                    <a:solidFill>
                      <a:srgbClr val="FF0000"/>
                    </a:solidFill>
                  </a:rPr>
                  <a:t>higher</a:t>
                </a:r>
                <a:r>
                  <a:rPr lang="en-US"/>
                  <a:t> temperature, degradation is faster and there are safety issues.</a:t>
                </a:r>
              </a:p>
              <a:p>
                <a:r>
                  <a:rPr lang="en-US"/>
                  <a:t>Temperature uniformity within cells and across packs is also important to avoid imbalanced usage </a:t>
                </a:r>
                <a:r>
                  <a:rPr lang="mr-IN"/>
                  <a:t>–</a:t>
                </a:r>
                <a:r>
                  <a:rPr lang="en-US"/>
                  <a:t> ideally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charset="0"/>
                      </a:rPr>
                      <m:t>Δ</m:t>
                    </m:r>
                    <m:r>
                      <a:rPr lang="en-GB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/>
                  <a:t> is kept &lt; 5 ℃.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685800"/>
                <a:ext cx="4313685" cy="5652655"/>
              </a:xfrm>
              <a:prstGeom prst="rect">
                <a:avLst/>
              </a:prstGeom>
              <a:blipFill rotWithShape="0">
                <a:blip r:embed="rId3"/>
                <a:stretch>
                  <a:fillRect l="-1980" t="-1510" r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6006</TotalTime>
  <Words>2299</Words>
  <Application>Microsoft Macintosh PowerPoint</Application>
  <PresentationFormat>On-screen Show (4:3)</PresentationFormat>
  <Paragraphs>327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Helvetica Neue</vt:lpstr>
      <vt:lpstr>Helvetica Neue Light</vt:lpstr>
      <vt:lpstr>Helvetica Neue Medium</vt:lpstr>
      <vt:lpstr>Office Theme</vt:lpstr>
      <vt:lpstr>Some thoughts about energy storage modelling in power systems</vt:lpstr>
      <vt:lpstr>Why should power engineers care about batteries?</vt:lpstr>
      <vt:lpstr>Why should power engineers care about batteries?</vt:lpstr>
      <vt:lpstr>Battery modelling – why is it useful?</vt:lpstr>
      <vt:lpstr>Electrochemical devices are all similar</vt:lpstr>
      <vt:lpstr>Understanding state of charge in lithium-ion</vt:lpstr>
      <vt:lpstr>A basic battery model: voltage source + resistor(s)</vt:lpstr>
      <vt:lpstr>Battery packs may be modelled in a similar manner</vt:lpstr>
      <vt:lpstr>Thermal management is important for devices</vt:lpstr>
      <vt:lpstr>Temperature strongly impacts performance</vt:lpstr>
      <vt:lpstr>Lithium-ion batteries degrade with time and use</vt:lpstr>
      <vt:lpstr>Degradation depends on SOC, temperature..</vt:lpstr>
      <vt:lpstr>Degradation impacts arbitrage revenue using EES</vt:lpstr>
      <vt:lpstr>Discussion points</vt:lpstr>
      <vt:lpstr>Background stuff</vt:lpstr>
      <vt:lpstr>Lithium-ion: intercalation within host electrodes</vt:lpstr>
      <vt:lpstr>There are a range of electrode materials available</vt:lpstr>
      <vt:lpstr>Electrolyte and current collectors need to be stable</vt:lpstr>
      <vt:lpstr>Batteries are all about the open circuit voltage (OCV)</vt:lpstr>
      <vt:lpstr>Worked example: Equivalent circuit model</vt:lpstr>
      <vt:lpstr>Worked example: Equivalent circuit model</vt:lpstr>
      <vt:lpstr>This models diffusion dynamics reasonably well</vt:lpstr>
      <vt:lpstr>Thermal equivalent circuits (TECs) are a useful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Howey</dc:creator>
  <cp:lastModifiedBy>David Howey</cp:lastModifiedBy>
  <cp:revision>241</cp:revision>
  <dcterms:created xsi:type="dcterms:W3CDTF">2016-08-10T08:56:57Z</dcterms:created>
  <dcterms:modified xsi:type="dcterms:W3CDTF">2023-03-16T11:22:30Z</dcterms:modified>
</cp:coreProperties>
</file>